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9"/>
  </p:notesMasterIdLst>
  <p:handoutMasterIdLst>
    <p:handoutMasterId r:id="rId20"/>
  </p:handoutMasterIdLst>
  <p:sldIdLst>
    <p:sldId id="419" r:id="rId2"/>
    <p:sldId id="440" r:id="rId3"/>
    <p:sldId id="422" r:id="rId4"/>
    <p:sldId id="420" r:id="rId5"/>
    <p:sldId id="429" r:id="rId6"/>
    <p:sldId id="433" r:id="rId7"/>
    <p:sldId id="434" r:id="rId8"/>
    <p:sldId id="435" r:id="rId9"/>
    <p:sldId id="436" r:id="rId10"/>
    <p:sldId id="421" r:id="rId11"/>
    <p:sldId id="455" r:id="rId12"/>
    <p:sldId id="462" r:id="rId13"/>
    <p:sldId id="463" r:id="rId14"/>
    <p:sldId id="464" r:id="rId15"/>
    <p:sldId id="414" r:id="rId16"/>
    <p:sldId id="465" r:id="rId17"/>
    <p:sldId id="400" r:id="rId18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EA7E4D-C4F9-442E-A805-9B99D94B0E87}">
          <p14:sldIdLst>
            <p14:sldId id="419"/>
            <p14:sldId id="440"/>
            <p14:sldId id="422"/>
            <p14:sldId id="420"/>
            <p14:sldId id="429"/>
            <p14:sldId id="433"/>
            <p14:sldId id="434"/>
            <p14:sldId id="435"/>
            <p14:sldId id="436"/>
            <p14:sldId id="421"/>
            <p14:sldId id="455"/>
            <p14:sldId id="462"/>
            <p14:sldId id="463"/>
            <p14:sldId id="464"/>
            <p14:sldId id="414"/>
            <p14:sldId id="465"/>
            <p14:sldId id="4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72" autoAdjust="0"/>
    <p:restoredTop sz="94633"/>
  </p:normalViewPr>
  <p:slideViewPr>
    <p:cSldViewPr snapToGrid="0">
      <p:cViewPr>
        <p:scale>
          <a:sx n="60" d="100"/>
          <a:sy n="60" d="100"/>
        </p:scale>
        <p:origin x="488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santi/Downloads/perencana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Data Pengawas Sekolah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Sheet1!$F$25</c:f>
              <c:strCache>
                <c:ptCount val="1"/>
                <c:pt idx="0">
                  <c:v>Jumlah 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0.00761179752698492"/>
                  <c:y val="0.00925925925925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101490633693133"/>
                  <c:y val="0.00925925925925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Sheet1!$E$26:$E$31</c:f>
              <c:strCache>
                <c:ptCount val="6"/>
                <c:pt idx="0">
                  <c:v>TK</c:v>
                </c:pt>
                <c:pt idx="1">
                  <c:v>SD</c:v>
                </c:pt>
                <c:pt idx="2">
                  <c:v>SMP</c:v>
                </c:pt>
                <c:pt idx="3">
                  <c:v>SMA</c:v>
                </c:pt>
                <c:pt idx="4">
                  <c:v>SMK</c:v>
                </c:pt>
                <c:pt idx="5">
                  <c:v>SLB</c:v>
                </c:pt>
              </c:strCache>
            </c:strRef>
          </c:cat>
          <c:val>
            <c:numRef>
              <c:f>Sheet1!$F$26:$F$31</c:f>
              <c:numCache>
                <c:formatCode>#,##0_);\(#,##0\)</c:formatCode>
                <c:ptCount val="6"/>
                <c:pt idx="0">
                  <c:v>1638.0</c:v>
                </c:pt>
                <c:pt idx="1">
                  <c:v>12938.0</c:v>
                </c:pt>
                <c:pt idx="2">
                  <c:v>4719.0</c:v>
                </c:pt>
                <c:pt idx="3">
                  <c:v>2246.0</c:v>
                </c:pt>
                <c:pt idx="4">
                  <c:v>1382.0</c:v>
                </c:pt>
                <c:pt idx="5">
                  <c:v>118.0</c:v>
                </c:pt>
              </c:numCache>
            </c:numRef>
          </c:val>
        </c:ser>
        <c:ser>
          <c:idx val="1"/>
          <c:order val="1"/>
          <c:tx>
            <c:strRef>
              <c:f>Sheet1!$G$25</c:f>
              <c:strCache>
                <c:ptCount val="1"/>
                <c:pt idx="0">
                  <c:v>Jumlah PS Ideal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.0152235950539697"/>
                  <c:y val="-0.013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Sheet1!$E$26:$E$31</c:f>
              <c:strCache>
                <c:ptCount val="6"/>
                <c:pt idx="0">
                  <c:v>TK</c:v>
                </c:pt>
                <c:pt idx="1">
                  <c:v>SD</c:v>
                </c:pt>
                <c:pt idx="2">
                  <c:v>SMP</c:v>
                </c:pt>
                <c:pt idx="3">
                  <c:v>SMA</c:v>
                </c:pt>
                <c:pt idx="4">
                  <c:v>SMK</c:v>
                </c:pt>
                <c:pt idx="5">
                  <c:v>SLB</c:v>
                </c:pt>
              </c:strCache>
            </c:strRef>
          </c:cat>
          <c:val>
            <c:numRef>
              <c:f>Sheet1!$G$26:$G$31</c:f>
              <c:numCache>
                <c:formatCode>#,##0_);\(#,##0\)</c:formatCode>
                <c:ptCount val="6"/>
                <c:pt idx="0">
                  <c:v>9271.0</c:v>
                </c:pt>
                <c:pt idx="1">
                  <c:v>14901.0</c:v>
                </c:pt>
                <c:pt idx="2">
                  <c:v>5703.0</c:v>
                </c:pt>
                <c:pt idx="3">
                  <c:v>1972.0</c:v>
                </c:pt>
                <c:pt idx="4">
                  <c:v>2035.0</c:v>
                </c:pt>
                <c:pt idx="5">
                  <c:v>454.0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223536"/>
        <c:axId val="679608976"/>
      </c:barChart>
      <c:catAx>
        <c:axId val="7822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9608976"/>
        <c:crosses val="autoZero"/>
        <c:auto val="1"/>
        <c:lblAlgn val="ctr"/>
        <c:lblOffset val="100"/>
        <c:noMultiLvlLbl val="0"/>
      </c:catAx>
      <c:valAx>
        <c:axId val="67960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23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1946590-8239-424E-9360-B5E04A170D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E6E8BB-0666-44E8-9E29-50BF008EE7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1E8AB3C2-CF08-4FE1-86BC-0244AFC0E1BE}" type="datetimeFigureOut">
              <a:rPr lang="en-US" smtClean="0"/>
              <a:t>2/11/20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C22025-95AD-43E4-8C52-B81B37AF2B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3975113-9B6C-4EEF-8E69-FD2579121D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730C8333-E9DD-47FB-A8AF-5BF634CBF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276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14AB8E2D-F0DF-49C4-B6FB-D814F2E5E3E7}" type="datetimeFigureOut">
              <a:rPr lang="en-AU" smtClean="0"/>
              <a:t>11/02/2020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15A85726-31CB-4106-AF15-2D866C2EF2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23410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85726-31CB-4106-AF15-2D866C2EF20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87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459A-F95C-4EAF-9D9F-C143B7A10692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11/02/20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19D0-7485-47E4-BBEE-1C7847581FC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6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4917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4706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37A2-E386-448B-9AA5-A499FBF9F11D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11/02/20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19D0-7485-47E4-BBEE-1C7847581FC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3135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9761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7244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C99F-72C5-4016-B343-0740CED346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CA3-D334-4181-92FE-8A8C85CF84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3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6617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8194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8275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9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Relationship Id="rId3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783793"/>
            <a:ext cx="12192000" cy="184589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PENGAWAS SEKOLAH PENGGERAK</a:t>
            </a:r>
            <a:r>
              <a:rPr lang="en-US" sz="6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6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Harapan</a:t>
            </a:r>
            <a:r>
              <a:rPr lang="en-US" sz="4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dan</a:t>
            </a:r>
            <a:r>
              <a:rPr lang="en-US" sz="4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Tantangan</a:t>
            </a:r>
            <a:endParaRPr lang="en-US" sz="48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789" b="6788"/>
          <a:stretch/>
        </p:blipFill>
        <p:spPr>
          <a:xfrm>
            <a:off x="8486243" y="1814966"/>
            <a:ext cx="3325091" cy="1746131"/>
          </a:xfrm>
          <a:prstGeom prst="rect">
            <a:avLst/>
          </a:prstGeom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1584960" y="231311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625" y="1813059"/>
            <a:ext cx="2623967" cy="1746131"/>
          </a:xfrm>
          <a:prstGeom prst="rect">
            <a:avLst/>
          </a:prstGeom>
        </p:spPr>
      </p:pic>
      <p:sp>
        <p:nvSpPr>
          <p:cNvPr id="8" name="object 4"/>
          <p:cNvSpPr/>
          <p:nvPr/>
        </p:nvSpPr>
        <p:spPr>
          <a:xfrm>
            <a:off x="1234817" y="2021951"/>
            <a:ext cx="2038717" cy="13102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1A7CDBF-76C9-44C1-AA78-9E90882EF0FC}"/>
              </a:ext>
            </a:extLst>
          </p:cNvPr>
          <p:cNvSpPr txBox="1"/>
          <p:nvPr/>
        </p:nvSpPr>
        <p:spPr>
          <a:xfrm>
            <a:off x="4222768" y="6053505"/>
            <a:ext cx="374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2400" b="1" dirty="0" smtClean="0">
                <a:latin typeface="Calibri" charset="0"/>
                <a:ea typeface="Calibri" charset="0"/>
                <a:cs typeface="Calibri" charset="0"/>
              </a:rPr>
              <a:t>Semarang, </a:t>
            </a:r>
            <a:r>
              <a:rPr lang="en-ID" sz="2400" b="1" dirty="0" smtClean="0">
                <a:latin typeface="Calibri" charset="0"/>
                <a:ea typeface="Calibri" charset="0"/>
                <a:cs typeface="Calibri" charset="0"/>
              </a:rPr>
              <a:t>11 </a:t>
            </a:r>
            <a:r>
              <a:rPr lang="en-ID" sz="2400" b="1" dirty="0" err="1" smtClean="0">
                <a:latin typeface="Calibri" charset="0"/>
                <a:ea typeface="Calibri" charset="0"/>
                <a:cs typeface="Calibri" charset="0"/>
              </a:rPr>
              <a:t>Februari</a:t>
            </a:r>
            <a:r>
              <a:rPr lang="en-ID" sz="24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ID" sz="2400" b="1" dirty="0" smtClean="0">
                <a:latin typeface="Calibri" charset="0"/>
                <a:ea typeface="Calibri" charset="0"/>
                <a:cs typeface="Calibri" charset="0"/>
              </a:rPr>
              <a:t>2020</a:t>
            </a:r>
            <a:endParaRPr lang="en-ID" sz="24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cdn.static-economist.com/sites/default/files/imagecache/original-size/images/print-edition/20160611_FBC639.png"/>
          <p:cNvPicPr>
            <a:picLocks noChangeAspect="1" noChangeArrowheads="1"/>
          </p:cNvPicPr>
          <p:nvPr/>
        </p:nvPicPr>
        <p:blipFill rotWithShape="1">
          <a:blip r:embed="rId2"/>
          <a:srcRect t="2967"/>
          <a:stretch/>
        </p:blipFill>
        <p:spPr bwMode="auto">
          <a:xfrm>
            <a:off x="44341" y="943062"/>
            <a:ext cx="5602713" cy="575005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9346672" y="6351297"/>
            <a:ext cx="2844800" cy="3661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defRPr sz="25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defRPr sz="25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133547" indent="-304792">
              <a:defRPr sz="25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743131" indent="-304792">
              <a:defRPr sz="25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352716" indent="-304792" defTabSz="1265735" eaLnBrk="0" fontAlgn="base" hangingPunct="0">
              <a:spcBef>
                <a:spcPct val="0"/>
              </a:spcBef>
              <a:spcAft>
                <a:spcPct val="0"/>
              </a:spcAft>
              <a:defRPr sz="25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962301" indent="-304792" defTabSz="1265735" eaLnBrk="0" fontAlgn="base" hangingPunct="0">
              <a:spcBef>
                <a:spcPct val="0"/>
              </a:spcBef>
              <a:spcAft>
                <a:spcPct val="0"/>
              </a:spcAft>
              <a:defRPr sz="25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4571886" indent="-304792" defTabSz="1265735" eaLnBrk="0" fontAlgn="base" hangingPunct="0">
              <a:spcBef>
                <a:spcPct val="0"/>
              </a:spcBef>
              <a:spcAft>
                <a:spcPct val="0"/>
              </a:spcAft>
              <a:defRPr sz="25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5181470" indent="-304792" defTabSz="1265735" eaLnBrk="0" fontAlgn="base" hangingPunct="0">
              <a:spcBef>
                <a:spcPct val="0"/>
              </a:spcBef>
              <a:spcAft>
                <a:spcPct val="0"/>
              </a:spcAft>
              <a:defRPr sz="25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12657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84EFA4-36E9-4789-9AF8-0B84822DE387}" type="slidenum">
              <a:rPr kumimoji="0" lang="en-US" altLang="en-US" sz="1733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126573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733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24418" y="2805914"/>
            <a:ext cx="6477541" cy="585002"/>
          </a:xfrm>
          <a:prstGeom prst="rect">
            <a:avLst/>
          </a:prstGeom>
        </p:spPr>
        <p:txBody>
          <a:bodyPr wrap="square" lIns="91663" tIns="45832" rIns="91663" bIns="45832">
            <a:spAutoFit/>
          </a:bodyPr>
          <a:lstStyle/>
          <a:p>
            <a:pPr marL="397897" marR="0" lvl="0" indent="-397897" algn="ctr" defTabSz="120109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Apa</a:t>
            </a:r>
            <a:r>
              <a:rPr kumimoji="0" lang="fi-FI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fi-FI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Peran</a:t>
            </a:r>
            <a:r>
              <a:rPr kumimoji="0" lang="fi-FI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fi-FI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PENGAWAS SEKOLAH ?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D42A0C9-F175-4A0F-91AE-CBE4640BB2CC}"/>
              </a:ext>
            </a:extLst>
          </p:cNvPr>
          <p:cNvSpPr/>
          <p:nvPr/>
        </p:nvSpPr>
        <p:spPr>
          <a:xfrm>
            <a:off x="200077" y="2078443"/>
            <a:ext cx="5271600" cy="475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6A595745-43A6-46A6-9C0F-E0036F7117DC}"/>
              </a:ext>
            </a:extLst>
          </p:cNvPr>
          <p:cNvSpPr/>
          <p:nvPr/>
        </p:nvSpPr>
        <p:spPr>
          <a:xfrm>
            <a:off x="5562311" y="2096479"/>
            <a:ext cx="638289" cy="377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6882A5-F8AD-40AC-BD1A-DD089FBCFB21}"/>
              </a:ext>
            </a:extLst>
          </p:cNvPr>
          <p:cNvSpPr txBox="1"/>
          <p:nvPr/>
        </p:nvSpPr>
        <p:spPr>
          <a:xfrm>
            <a:off x="6200600" y="1945570"/>
            <a:ext cx="57258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Feedback to Pupils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/>
              <a:t>efektif</a:t>
            </a:r>
            <a:r>
              <a:rPr lang="en-US" dirty="0"/>
              <a:t> dan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murah</a:t>
            </a:r>
            <a:r>
              <a:rPr lang="en-US" dirty="0"/>
              <a:t> </a:t>
            </a:r>
            <a:r>
              <a:rPr lang="en-US" dirty="0" err="1"/>
              <a:t>biayanya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xmlns="" id="{472B8F9A-8630-4485-9EC3-FE8D19DF536F}"/>
              </a:ext>
            </a:extLst>
          </p:cNvPr>
          <p:cNvSpPr/>
          <p:nvPr/>
        </p:nvSpPr>
        <p:spPr>
          <a:xfrm>
            <a:off x="8688054" y="3845377"/>
            <a:ext cx="275135" cy="782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2D256C6-188B-4634-8559-2208314098E4}"/>
              </a:ext>
            </a:extLst>
          </p:cNvPr>
          <p:cNvSpPr txBox="1"/>
          <p:nvPr/>
        </p:nvSpPr>
        <p:spPr>
          <a:xfrm>
            <a:off x="7507485" y="4781522"/>
            <a:ext cx="2671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Efektifitas</a:t>
            </a:r>
            <a:r>
              <a:rPr lang="en-US" dirty="0" smtClean="0"/>
              <a:t> proses </a:t>
            </a:r>
            <a:r>
              <a:rPr lang="en-US" dirty="0" err="1" smtClean="0"/>
              <a:t>pembelajaran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6" grpId="0" animBg="1"/>
      <p:bldP spid="10" grpId="0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44B3-30FE-44BE-A957-6BC787B65645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0" name="Rounded Rectangle 9"/>
          <p:cNvSpPr/>
          <p:nvPr/>
        </p:nvSpPr>
        <p:spPr>
          <a:xfrm>
            <a:off x="2508014" y="280177"/>
            <a:ext cx="7187352" cy="4258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smtClean="0">
                <a:solidFill>
                  <a:schemeClr val="tx1"/>
                </a:solidFill>
              </a:rPr>
              <a:t>KUALIFIKASI PENGAWAS SEKOLAH</a:t>
            </a:r>
            <a:endParaRPr lang="id-ID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41445" y="1486179"/>
          <a:ext cx="10740788" cy="40944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394232"/>
                <a:gridCol w="1753715"/>
                <a:gridCol w="1751599"/>
                <a:gridCol w="2019869"/>
                <a:gridCol w="1883391"/>
                <a:gridCol w="19379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KUALIFIKASI AKADEMIK</a:t>
                      </a:r>
                      <a:endParaRPr lang="en-US" sz="14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Minimum S1/D-IV </a:t>
                      </a:r>
                      <a:r>
                        <a:rPr lang="en-US" sz="1400" dirty="0" err="1" smtClean="0"/>
                        <a:t>dari</a:t>
                      </a:r>
                      <a:r>
                        <a:rPr lang="en-US" sz="1400" dirty="0" smtClean="0"/>
                        <a:t> PT </a:t>
                      </a:r>
                      <a:r>
                        <a:rPr lang="en-US" sz="1400" dirty="0" err="1" smtClean="0"/>
                        <a:t>Terakreditasi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Minimum</a:t>
                      </a:r>
                      <a:r>
                        <a:rPr lang="en-US" sz="1400" baseline="0" dirty="0" smtClean="0"/>
                        <a:t> S2 </a:t>
                      </a:r>
                      <a:r>
                        <a:rPr lang="en-US" sz="1400" baseline="0" dirty="0" err="1" smtClean="0"/>
                        <a:t>kependidikan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dari</a:t>
                      </a:r>
                      <a:r>
                        <a:rPr lang="en-US" sz="1400" dirty="0" smtClean="0"/>
                        <a:t> PT </a:t>
                      </a:r>
                      <a:r>
                        <a:rPr lang="en-US" sz="1400" dirty="0" err="1" smtClean="0"/>
                        <a:t>Terakreditasi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aseline="0" dirty="0" err="1" smtClean="0"/>
                        <a:t>dengan</a:t>
                      </a:r>
                      <a:r>
                        <a:rPr lang="en-US" sz="1400" baseline="0" dirty="0" smtClean="0"/>
                        <a:t> basis S1 </a:t>
                      </a:r>
                      <a:r>
                        <a:rPr lang="en-US" sz="1400" baseline="0" dirty="0" err="1" smtClean="0"/>
                        <a:t>pada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rumpun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mata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pelajaran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BERASAL DARI GURU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Bersertifikat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Pendidik</a:t>
                      </a:r>
                      <a:r>
                        <a:rPr lang="en-US" sz="1400" dirty="0" smtClean="0"/>
                        <a:t> TK/RA </a:t>
                      </a:r>
                      <a:r>
                        <a:rPr lang="en-US" sz="1400" dirty="0" err="1" smtClean="0"/>
                        <a:t>dengan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pengalaman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kerja</a:t>
                      </a:r>
                      <a:r>
                        <a:rPr lang="en-US" sz="1400" dirty="0" smtClean="0"/>
                        <a:t> minimum</a:t>
                      </a:r>
                      <a:r>
                        <a:rPr lang="en-US" sz="1400" baseline="0" dirty="0" smtClean="0"/>
                        <a:t> 8 </a:t>
                      </a:r>
                      <a:r>
                        <a:rPr lang="en-US" sz="1400" baseline="0" dirty="0" err="1" smtClean="0"/>
                        <a:t>tahun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Bersertifikat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Pendidik</a:t>
                      </a:r>
                      <a:r>
                        <a:rPr lang="en-US" sz="1400" dirty="0" smtClean="0"/>
                        <a:t> SD/MI </a:t>
                      </a:r>
                      <a:r>
                        <a:rPr lang="en-US" sz="1400" dirty="0" err="1" smtClean="0"/>
                        <a:t>dengan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pengalaman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kerja</a:t>
                      </a:r>
                      <a:r>
                        <a:rPr lang="en-US" sz="1400" dirty="0" smtClean="0"/>
                        <a:t> minimum</a:t>
                      </a:r>
                      <a:r>
                        <a:rPr lang="en-US" sz="1400" baseline="0" dirty="0" smtClean="0"/>
                        <a:t> 8 </a:t>
                      </a:r>
                      <a:r>
                        <a:rPr lang="en-US" sz="1400" baseline="0" dirty="0" err="1" smtClean="0"/>
                        <a:t>tahun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Bersertifikat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Pendidik</a:t>
                      </a:r>
                      <a:r>
                        <a:rPr lang="en-US" sz="1400" dirty="0" smtClean="0"/>
                        <a:t> SMP/MTs </a:t>
                      </a:r>
                      <a:r>
                        <a:rPr lang="en-US" sz="1400" dirty="0" err="1" smtClean="0"/>
                        <a:t>dengan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pengalaman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kerja</a:t>
                      </a:r>
                      <a:r>
                        <a:rPr lang="en-US" sz="1400" dirty="0" smtClean="0"/>
                        <a:t> minimum</a:t>
                      </a:r>
                      <a:r>
                        <a:rPr lang="en-US" sz="1400" baseline="0" dirty="0" smtClean="0"/>
                        <a:t> 8 </a:t>
                      </a:r>
                      <a:r>
                        <a:rPr lang="en-US" sz="1400" baseline="0" dirty="0" err="1" smtClean="0"/>
                        <a:t>tahun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pada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mata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pelajaran</a:t>
                      </a:r>
                      <a:r>
                        <a:rPr lang="en-US" sz="1400" baseline="0" dirty="0" smtClean="0"/>
                        <a:t> yang </a:t>
                      </a:r>
                      <a:r>
                        <a:rPr lang="en-US" sz="1400" baseline="0" dirty="0" err="1" smtClean="0"/>
                        <a:t>relevan</a:t>
                      </a:r>
                      <a:r>
                        <a:rPr lang="en-US" sz="1400" baseline="0" dirty="0" smtClean="0"/>
                        <a:t> di SMP/MTs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Bersertifikat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Pendidik</a:t>
                      </a:r>
                      <a:r>
                        <a:rPr lang="en-US" sz="1400" dirty="0" smtClean="0"/>
                        <a:t> SMA/MA </a:t>
                      </a:r>
                      <a:r>
                        <a:rPr lang="en-US" sz="1400" dirty="0" err="1" smtClean="0"/>
                        <a:t>dengan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pengalaman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kerja</a:t>
                      </a:r>
                      <a:r>
                        <a:rPr lang="en-US" sz="1400" dirty="0" smtClean="0"/>
                        <a:t> minimum</a:t>
                      </a:r>
                      <a:r>
                        <a:rPr lang="en-US" sz="1400" baseline="0" dirty="0" smtClean="0"/>
                        <a:t> 8 </a:t>
                      </a:r>
                      <a:r>
                        <a:rPr lang="en-US" sz="1400" baseline="0" dirty="0" err="1" smtClean="0"/>
                        <a:t>tahun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pada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mata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pelajaran</a:t>
                      </a:r>
                      <a:r>
                        <a:rPr lang="en-US" sz="1400" baseline="0" dirty="0" smtClean="0"/>
                        <a:t> yang </a:t>
                      </a:r>
                      <a:r>
                        <a:rPr lang="en-US" sz="1400" baseline="0" dirty="0" err="1" smtClean="0"/>
                        <a:t>relevan</a:t>
                      </a:r>
                      <a:r>
                        <a:rPr lang="en-US" sz="1400" baseline="0" dirty="0" smtClean="0"/>
                        <a:t> di SMA/MA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Bersertifikat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Pendidik</a:t>
                      </a:r>
                      <a:r>
                        <a:rPr lang="en-US" sz="1400" dirty="0" smtClean="0"/>
                        <a:t> SMK/MAK </a:t>
                      </a:r>
                      <a:r>
                        <a:rPr lang="en-US" sz="1400" dirty="0" err="1" smtClean="0"/>
                        <a:t>dengan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pengalaman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kerja</a:t>
                      </a:r>
                      <a:r>
                        <a:rPr lang="en-US" sz="1400" dirty="0" smtClean="0"/>
                        <a:t> minimum</a:t>
                      </a:r>
                      <a:r>
                        <a:rPr lang="en-US" sz="1400" baseline="0" dirty="0" smtClean="0"/>
                        <a:t> 8 </a:t>
                      </a:r>
                      <a:r>
                        <a:rPr lang="en-US" sz="1400" baseline="0" dirty="0" err="1" smtClean="0"/>
                        <a:t>tahun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pada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mata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pelajaran</a:t>
                      </a:r>
                      <a:r>
                        <a:rPr lang="en-US" sz="1400" baseline="0" dirty="0" smtClean="0"/>
                        <a:t> yang </a:t>
                      </a:r>
                      <a:r>
                        <a:rPr lang="en-US" sz="1400" baseline="0" dirty="0" err="1" smtClean="0"/>
                        <a:t>relevan</a:t>
                      </a:r>
                      <a:r>
                        <a:rPr lang="en-US" sz="1400" baseline="0" dirty="0" smtClean="0"/>
                        <a:t> di SMK/MAK</a:t>
                      </a:r>
                      <a:endParaRPr lang="en-US" sz="14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BERASAL DARI KEPALA SEKOLAH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Kepala</a:t>
                      </a:r>
                      <a:r>
                        <a:rPr lang="en-US" sz="1400" dirty="0" smtClean="0"/>
                        <a:t> TK/RA </a:t>
                      </a:r>
                      <a:r>
                        <a:rPr lang="en-US" sz="1400" dirty="0" err="1" smtClean="0"/>
                        <a:t>dengan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pengalaman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kerja</a:t>
                      </a:r>
                      <a:r>
                        <a:rPr lang="en-US" sz="1400" dirty="0" smtClean="0"/>
                        <a:t> 4 </a:t>
                      </a:r>
                      <a:r>
                        <a:rPr lang="en-US" sz="1400" dirty="0" err="1" smtClean="0"/>
                        <a:t>tahun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Kepala</a:t>
                      </a:r>
                      <a:r>
                        <a:rPr lang="en-US" sz="1400" dirty="0" smtClean="0"/>
                        <a:t> SD/MI </a:t>
                      </a:r>
                      <a:r>
                        <a:rPr lang="en-US" sz="1400" dirty="0" err="1" smtClean="0"/>
                        <a:t>dengan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pengalaman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kerja</a:t>
                      </a:r>
                      <a:r>
                        <a:rPr lang="en-US" sz="1400" dirty="0" smtClean="0"/>
                        <a:t> 4 </a:t>
                      </a:r>
                      <a:r>
                        <a:rPr lang="en-US" sz="1400" dirty="0" err="1" smtClean="0"/>
                        <a:t>tahun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Kepala</a:t>
                      </a:r>
                      <a:r>
                        <a:rPr lang="en-US" sz="1400" dirty="0" smtClean="0"/>
                        <a:t> SMP/MTs </a:t>
                      </a:r>
                      <a:r>
                        <a:rPr lang="en-US" sz="1400" dirty="0" err="1" smtClean="0"/>
                        <a:t>dengan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pengalaman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kerja</a:t>
                      </a:r>
                      <a:r>
                        <a:rPr lang="en-US" sz="1400" dirty="0" smtClean="0"/>
                        <a:t> 4 </a:t>
                      </a:r>
                      <a:r>
                        <a:rPr lang="en-US" sz="1400" dirty="0" err="1" smtClean="0"/>
                        <a:t>tahun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Kepala</a:t>
                      </a:r>
                      <a:r>
                        <a:rPr lang="en-US" sz="1400" dirty="0" smtClean="0"/>
                        <a:t> SMA/MA </a:t>
                      </a:r>
                      <a:r>
                        <a:rPr lang="en-US" sz="1400" dirty="0" err="1" smtClean="0"/>
                        <a:t>dengan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pengalaman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kerja</a:t>
                      </a:r>
                      <a:r>
                        <a:rPr lang="en-US" sz="1400" dirty="0" smtClean="0"/>
                        <a:t> 4 </a:t>
                      </a:r>
                      <a:r>
                        <a:rPr lang="en-US" sz="1400" dirty="0" err="1" smtClean="0"/>
                        <a:t>tahun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Kepala</a:t>
                      </a:r>
                      <a:r>
                        <a:rPr lang="en-US" sz="1400" dirty="0" smtClean="0"/>
                        <a:t> SMK/MAK </a:t>
                      </a:r>
                      <a:r>
                        <a:rPr lang="en-US" sz="1400" dirty="0" err="1" smtClean="0"/>
                        <a:t>dengan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pengalaman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kerja</a:t>
                      </a:r>
                      <a:r>
                        <a:rPr lang="en-US" sz="1400" dirty="0" smtClean="0"/>
                        <a:t> 4 </a:t>
                      </a:r>
                      <a:r>
                        <a:rPr lang="en-US" sz="1400" dirty="0" err="1" smtClean="0"/>
                        <a:t>tahun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GOLONGAN</a:t>
                      </a:r>
                      <a:r>
                        <a:rPr lang="en-US" sz="1400" b="1" baseline="0" dirty="0" smtClean="0"/>
                        <a:t> </a:t>
                      </a:r>
                      <a:endParaRPr lang="en-US" sz="1400" b="1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Minimum </a:t>
                      </a:r>
                      <a:r>
                        <a:rPr lang="en-US" sz="1400" dirty="0" err="1" smtClean="0"/>
                        <a:t>Golongan</a:t>
                      </a:r>
                      <a:r>
                        <a:rPr lang="en-US" sz="1400" dirty="0" smtClean="0"/>
                        <a:t> III/c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USIA </a:t>
                      </a:r>
                      <a:endParaRPr lang="en-US" sz="1400" b="1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Setinggi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tingginya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50 </a:t>
                      </a:r>
                      <a:r>
                        <a:rPr lang="en-US" sz="1400" dirty="0" err="1" smtClean="0"/>
                        <a:t>tahun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pertama</a:t>
                      </a:r>
                      <a:r>
                        <a:rPr lang="en-US" sz="1400" dirty="0" smtClean="0"/>
                        <a:t> kali </a:t>
                      </a:r>
                      <a:r>
                        <a:rPr lang="en-US" sz="1400" dirty="0" err="1" smtClean="0"/>
                        <a:t>diangkat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sebagai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Pengawas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Sekolah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KOMPETENSI</a:t>
                      </a:r>
                      <a:endParaRPr lang="en-US" sz="1400" b="1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Memenuhi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kompetensi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sebagai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pengawas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dengan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mengikuti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Uji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Kompetensi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atau</a:t>
                      </a:r>
                      <a:r>
                        <a:rPr lang="en-US" sz="1400" dirty="0" smtClean="0"/>
                        <a:t> Lulus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Diklat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Fungsional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Pengawas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Lulus </a:t>
                      </a:r>
                      <a:r>
                        <a:rPr lang="en-US" sz="1400" dirty="0" err="1" smtClean="0"/>
                        <a:t>Seleksi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Pengawas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Satuan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Pendidikan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044959" y="1064306"/>
            <a:ext cx="1719652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d-ID" sz="1600" b="1" dirty="0" smtClean="0">
                <a:solidFill>
                  <a:schemeClr val="bg1"/>
                </a:solidFill>
              </a:rPr>
              <a:t>Pengawas TK/RA</a:t>
            </a:r>
            <a:endParaRPr lang="id-ID" sz="1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64611" y="1060087"/>
            <a:ext cx="1724110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d-ID" sz="1600" b="1" dirty="0" smtClean="0">
                <a:solidFill>
                  <a:schemeClr val="bg1"/>
                </a:solidFill>
              </a:rPr>
              <a:t>Pengawas SD/MI</a:t>
            </a:r>
            <a:endParaRPr lang="id-ID" sz="16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88721" y="1055868"/>
            <a:ext cx="2012105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d-ID" sz="1600" b="1" dirty="0" smtClean="0">
                <a:solidFill>
                  <a:schemeClr val="bg1"/>
                </a:solidFill>
              </a:rPr>
              <a:t>Pengawas SMP/</a:t>
            </a:r>
            <a:r>
              <a:rPr lang="id-ID" sz="1600" b="1" dirty="0" err="1" smtClean="0">
                <a:solidFill>
                  <a:schemeClr val="bg1"/>
                </a:solidFill>
              </a:rPr>
              <a:t>MTs</a:t>
            </a:r>
            <a:endParaRPr lang="id-ID" sz="16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00826" y="1069296"/>
            <a:ext cx="1860574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d-ID" sz="1600" b="1" dirty="0" smtClean="0">
                <a:solidFill>
                  <a:schemeClr val="bg1"/>
                </a:solidFill>
              </a:rPr>
              <a:t>Pengawas SMA/MA</a:t>
            </a:r>
            <a:endParaRPr lang="id-ID" sz="16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41409" y="1055868"/>
            <a:ext cx="1971438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d-ID" sz="1600" b="1" dirty="0" smtClean="0">
                <a:solidFill>
                  <a:schemeClr val="bg1"/>
                </a:solidFill>
              </a:rPr>
              <a:t>Pengawas SMK/MAK</a:t>
            </a:r>
            <a:endParaRPr lang="id-ID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1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7" grpId="0" animBg="1"/>
      <p:bldP spid="1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44B3-30FE-44BE-A957-6BC787B6564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92706" y="-83141"/>
            <a:ext cx="11285407" cy="8298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ctr"/>
            <a:r>
              <a:rPr lang="id-ID" sz="3200" b="1" dirty="0" smtClean="0">
                <a:solidFill>
                  <a:schemeClr val="tx1"/>
                </a:solidFill>
              </a:rPr>
              <a:t>KOMPETENSI </a:t>
            </a:r>
            <a:r>
              <a:rPr lang="id-ID" sz="3200" b="1" dirty="0" smtClean="0">
                <a:solidFill>
                  <a:schemeClr val="tx1"/>
                </a:solidFill>
              </a:rPr>
              <a:t>PENGAWAS SEKOLAH</a:t>
            </a:r>
            <a:endParaRPr lang="id-ID" sz="3200" b="1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307360" y="1724513"/>
            <a:ext cx="3865120" cy="5318531"/>
            <a:chOff x="3659660" y="1457813"/>
            <a:chExt cx="3865120" cy="531853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9660" y="1457813"/>
              <a:ext cx="3865120" cy="5318531"/>
            </a:xfrm>
            <a:prstGeom prst="rect">
              <a:avLst/>
            </a:prstGeom>
          </p:spPr>
        </p:pic>
        <p:sp>
          <p:nvSpPr>
            <p:cNvPr id="10" name="Pentagon 9"/>
            <p:cNvSpPr/>
            <p:nvPr/>
          </p:nvSpPr>
          <p:spPr>
            <a:xfrm flipH="1">
              <a:off x="4495813" y="3576948"/>
              <a:ext cx="2366353" cy="702514"/>
            </a:xfrm>
            <a:prstGeom prst="homePlate">
              <a:avLst/>
            </a:prstGeom>
            <a:noFill/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400" b="1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SOSIAL</a:t>
              </a:r>
              <a:endParaRPr lang="id-ID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" name="Pentagon 6"/>
            <p:cNvSpPr/>
            <p:nvPr/>
          </p:nvSpPr>
          <p:spPr>
            <a:xfrm>
              <a:off x="4573285" y="2620498"/>
              <a:ext cx="2863287" cy="702514"/>
            </a:xfrm>
            <a:prstGeom prst="homePlate">
              <a:avLst/>
            </a:prstGeom>
            <a:noFill/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400" b="1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EVALUASI PENDIDIKAN</a:t>
              </a:r>
              <a:endParaRPr lang="id-ID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9" name="Pentagon 18"/>
            <p:cNvSpPr/>
            <p:nvPr/>
          </p:nvSpPr>
          <p:spPr>
            <a:xfrm flipH="1">
              <a:off x="4485243" y="1688699"/>
              <a:ext cx="2366353" cy="702514"/>
            </a:xfrm>
            <a:prstGeom prst="homePlate">
              <a:avLst/>
            </a:prstGeom>
            <a:noFill/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400" b="1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MANAJERIAL</a:t>
              </a:r>
              <a:endParaRPr lang="id-ID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084272" y="863069"/>
            <a:ext cx="4107728" cy="58939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1463" indent="-271463">
              <a:spcAft>
                <a:spcPts val="600"/>
              </a:spcAft>
              <a:buFont typeface="+mj-lt"/>
              <a:buAutoNum type="arabicPeriod"/>
            </a:pPr>
            <a:r>
              <a:rPr lang="id-ID" sz="1100" dirty="0"/>
              <a:t>Menyusun kriteria dan indikator keberhasilan pendidikan dan pembelajaran/ bimbingan di sekolah untuk jenjang TK/RA, SD/MI atau tiap mata pelajaran dalam rumpun mata pelajaran yang relevan di sekolah menengah yang sejenis (SMP/</a:t>
            </a:r>
            <a:r>
              <a:rPr lang="id-ID" sz="1100" dirty="0" err="1"/>
              <a:t>MTs</a:t>
            </a:r>
            <a:r>
              <a:rPr lang="id-ID" sz="1100" dirty="0"/>
              <a:t>, SMA/MA, SMK/MAK). </a:t>
            </a:r>
          </a:p>
          <a:p>
            <a:pPr marL="271463" indent="-271463">
              <a:spcAft>
                <a:spcPts val="600"/>
              </a:spcAft>
              <a:buFont typeface="+mj-lt"/>
              <a:buAutoNum type="arabicPeriod"/>
            </a:pPr>
            <a:r>
              <a:rPr lang="id-ID" sz="1100" dirty="0"/>
              <a:t>Membimbing guru dalam menentukan aspek-aspek yang penting dinilai dalam pembelajaran/bimbingan tiap bidang pengembangan di TK/RA atau mata pelajaran di SD/MI atau mata pelajaran dalam rumpun mata pelajaran yang relevan di sekolah menengah yang sejenis (SMP/</a:t>
            </a:r>
            <a:r>
              <a:rPr lang="id-ID" sz="1100" dirty="0" err="1"/>
              <a:t>MTs</a:t>
            </a:r>
            <a:r>
              <a:rPr lang="id-ID" sz="1100" dirty="0"/>
              <a:t>, SMA/MA, SMK/MAK).</a:t>
            </a:r>
          </a:p>
          <a:p>
            <a:pPr marL="271463" indent="-271463">
              <a:spcAft>
                <a:spcPts val="600"/>
              </a:spcAft>
              <a:buFont typeface="+mj-lt"/>
              <a:buAutoNum type="arabicPeriod"/>
            </a:pPr>
            <a:r>
              <a:rPr lang="id-ID" sz="1100" dirty="0"/>
              <a:t>Menilai kinerja kepala sekolah, guru dan staf sekolah dalam melaksanakan tugas pokok dan tanggung jawabnya untuk meningkatkan mutu pendidikan dan pembelajaran/ bimbingan tiap bidang pengembangan di TK/RA atau mata pelajaran di SD/MI atau mata pelajaran dalam rumpun mata pelajaran yang relevan di sekolah menengah yang sejenis (SMP/</a:t>
            </a:r>
            <a:r>
              <a:rPr lang="id-ID" sz="1100" dirty="0" err="1"/>
              <a:t>MTs</a:t>
            </a:r>
            <a:r>
              <a:rPr lang="id-ID" sz="1100" dirty="0"/>
              <a:t>, SMA/MA, SMK/MAK). </a:t>
            </a:r>
          </a:p>
          <a:p>
            <a:pPr marL="271463" indent="-271463">
              <a:spcAft>
                <a:spcPts val="600"/>
              </a:spcAft>
              <a:buFont typeface="+mj-lt"/>
              <a:buAutoNum type="arabicPeriod"/>
            </a:pPr>
            <a:r>
              <a:rPr lang="id-ID" sz="1100" dirty="0"/>
              <a:t>Memantau pelaksanaan pembelajaran/ bimbingan dan hasil belajar siswa serta menganalisisnya untuk perbaikan mutu pembelajaran/bimbingan tiap bidang pengembangan di TK/RA atau mata pelajaran di SD/MI atau mata pelajaran dalam rumpun mata pelajaran yang relevan di sekolah menengah yang sejenis (SMP/</a:t>
            </a:r>
            <a:r>
              <a:rPr lang="id-ID" sz="1100" dirty="0" err="1"/>
              <a:t>MTs</a:t>
            </a:r>
            <a:r>
              <a:rPr lang="id-ID" sz="1100" dirty="0"/>
              <a:t>, SMA/MA, SMK/MAK).</a:t>
            </a:r>
          </a:p>
          <a:p>
            <a:pPr marL="271463" indent="-271463">
              <a:spcAft>
                <a:spcPts val="600"/>
              </a:spcAft>
              <a:buFont typeface="+mj-lt"/>
              <a:buAutoNum type="arabicPeriod"/>
            </a:pPr>
            <a:r>
              <a:rPr lang="id-ID" sz="1100" dirty="0"/>
              <a:t>Membina guru dalam memanfaatkan hasil penilaian untuk perbaikan mutu pendidikan dan pembelajaran/bimbingan tiap bidang pengembangan di TK/RA atau mata pelajaran di SD/MI atau mata pelajaran dalam rumpun mata pelajaran yang relevan di sekolah menengah yang sejenis (SMP/</a:t>
            </a:r>
            <a:r>
              <a:rPr lang="id-ID" sz="1100" dirty="0" err="1"/>
              <a:t>MTs</a:t>
            </a:r>
            <a:r>
              <a:rPr lang="id-ID" sz="1100" dirty="0"/>
              <a:t>, SMA/MA, SMK/MAK).</a:t>
            </a:r>
          </a:p>
          <a:p>
            <a:pPr marL="271463" indent="-271463">
              <a:spcAft>
                <a:spcPts val="600"/>
              </a:spcAft>
              <a:buFont typeface="+mj-lt"/>
              <a:buAutoNum type="arabicPeriod"/>
            </a:pPr>
            <a:r>
              <a:rPr lang="id-ID" sz="1100" dirty="0"/>
              <a:t>Mengolah dan menganalisis data hasil penilaian kinerja kepala sekolah, kinerja guru dan staf sekolah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36067" y="4224705"/>
            <a:ext cx="5038017" cy="807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34950" indent="-234950">
              <a:spcAft>
                <a:spcPts val="300"/>
              </a:spcAft>
              <a:buFont typeface="+mj-lt"/>
              <a:buAutoNum type="arabicPeriod"/>
            </a:pPr>
            <a:r>
              <a:rPr lang="id-ID" sz="1100" dirty="0" smtClean="0"/>
              <a:t>Bekerja </a:t>
            </a:r>
            <a:r>
              <a:rPr lang="id-ID" sz="1100" dirty="0"/>
              <a:t>sama dengan berbagai pihak dalam rangka meningkatkan kualitas diri untuk dapat melaksanakan tugas dan tanggung jawabnya</a:t>
            </a:r>
          </a:p>
          <a:p>
            <a:pPr marL="234950" indent="-234950">
              <a:spcAft>
                <a:spcPts val="300"/>
              </a:spcAft>
              <a:buFont typeface="+mj-lt"/>
              <a:buAutoNum type="arabicPeriod"/>
            </a:pPr>
            <a:r>
              <a:rPr lang="id-ID" sz="1100" dirty="0"/>
              <a:t>Aktif dalam kegiatan asosiasi pengawas satuan pendidikan</a:t>
            </a:r>
            <a:endParaRPr lang="id-ID" sz="1100" dirty="0"/>
          </a:p>
        </p:txBody>
      </p:sp>
      <p:sp>
        <p:nvSpPr>
          <p:cNvPr id="6" name="Rectangle 5"/>
          <p:cNvSpPr/>
          <p:nvPr/>
        </p:nvSpPr>
        <p:spPr>
          <a:xfrm>
            <a:off x="22952" y="648895"/>
            <a:ext cx="5038016" cy="3408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28600" indent="-228600" fontAlgn="ctr">
              <a:spcAft>
                <a:spcPts val="300"/>
              </a:spcAft>
              <a:buFont typeface="+mj-lt"/>
              <a:buAutoNum type="arabicPeriod"/>
            </a:pP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Menguasai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metode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teknik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dan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prinsip-prinsip</a:t>
            </a:r>
            <a:r>
              <a:rPr lang="id-ID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supervisi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dalam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rangka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meningkatkan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mutu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pendidikan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di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sekolah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.</a:t>
            </a:r>
            <a:endParaRPr lang="en-US" sz="11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28600" indent="-228600" fontAlgn="ctr">
              <a:spcAft>
                <a:spcPts val="300"/>
              </a:spcAft>
              <a:buFont typeface="+mj-lt"/>
              <a:buAutoNum type="arabicPeriod"/>
            </a:pP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Menyusun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program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kepengawasan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berdasarkan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visi-misi-tujuan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dan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program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pendidikan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di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sekolah</a:t>
            </a:r>
            <a:endParaRPr lang="en-US" sz="11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28600" indent="-228600" fontAlgn="ctr">
              <a:spcAft>
                <a:spcPts val="300"/>
              </a:spcAft>
              <a:buFont typeface="+mj-lt"/>
              <a:buAutoNum type="arabicPeriod"/>
            </a:pP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Menyusun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metode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kerja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dan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instrumen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yang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diperlukan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untuk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melaksanakan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tugas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pokok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dan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fungsi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pengawasan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di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sekolah</a:t>
            </a:r>
            <a:endParaRPr lang="en-US" sz="11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28600" indent="-228600" fontAlgn="ctr">
              <a:spcAft>
                <a:spcPts val="300"/>
              </a:spcAft>
              <a:buFont typeface="+mj-lt"/>
              <a:buAutoNum type="arabicPeriod"/>
            </a:pP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Menyusun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laporan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hasil-hasil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pengawasan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dan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menindaklanjutinya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untuk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perbaikan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program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pengawasan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berikutnya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di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sekolah</a:t>
            </a:r>
            <a:endParaRPr lang="en-US" sz="11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28600" indent="-228600" fontAlgn="ctr">
              <a:spcAft>
                <a:spcPts val="300"/>
              </a:spcAft>
              <a:buFont typeface="+mj-lt"/>
              <a:buAutoNum type="arabicPeriod"/>
            </a:pP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Membina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kepala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sekolah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dalam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pengelolaan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dan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administrasi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satuan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pendidikan</a:t>
            </a:r>
            <a:r>
              <a:rPr lang="id-ID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berdasarkan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manajemen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peningkatan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mutu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pendidikan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di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sekolah</a:t>
            </a:r>
            <a:endParaRPr lang="en-US" sz="11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28600" indent="-228600" fontAlgn="b">
              <a:spcAft>
                <a:spcPts val="300"/>
              </a:spcAft>
              <a:buFont typeface="+mj-lt"/>
              <a:buAutoNum type="arabicPeriod"/>
            </a:pP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Membina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kepala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sekolah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dan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guru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dalam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melaksanakan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bimbingan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konseling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di</a:t>
            </a:r>
            <a:r>
              <a:rPr lang="id-ID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sekolah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.</a:t>
            </a:r>
            <a:endParaRPr lang="en-US" sz="11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28600" indent="-228600" fontAlgn="b">
              <a:spcAft>
                <a:spcPts val="300"/>
              </a:spcAft>
              <a:buFont typeface="+mj-lt"/>
              <a:buAutoNum type="arabicPeriod"/>
            </a:pPr>
            <a:r>
              <a:rPr lang="id-ID" sz="1100" dirty="0">
                <a:latin typeface="Calibri" charset="0"/>
                <a:ea typeface="Calibri" charset="0"/>
                <a:cs typeface="Calibri" charset="0"/>
              </a:rPr>
              <a:t>Mendorong guru dan kepala sekolah dalam merefleksikan hasil-hasil yang dicapainya untuk menemukan kelebihan dan kekurangan dalam melaksanakan tugas pokoknya di sekolah</a:t>
            </a:r>
            <a:endParaRPr lang="en-US" sz="11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28600" indent="-228600" fontAlgn="b">
              <a:spcAft>
                <a:spcPts val="300"/>
              </a:spcAft>
              <a:buFont typeface="+mj-lt"/>
              <a:buAutoNum type="arabicPeriod"/>
            </a:pP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Memantau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pelaksanaan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standar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nasional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pendidikan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dan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memanfaatkan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hasil-hasilnya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untuk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membantu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kepala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sekolah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dalam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mempersiapkan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akreditasi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sekolah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.</a:t>
            </a:r>
            <a:endParaRPr lang="en-US" sz="11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3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44B3-30FE-44BE-A957-6BC787B6564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92706" y="4601"/>
            <a:ext cx="11285407" cy="8298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ctr"/>
            <a:r>
              <a:rPr lang="id-ID" sz="3200" b="1" dirty="0" smtClean="0">
                <a:solidFill>
                  <a:schemeClr val="tx1"/>
                </a:solidFill>
              </a:rPr>
              <a:t>KOMPETENSI </a:t>
            </a:r>
            <a:r>
              <a:rPr lang="id-ID" sz="3200" b="1" dirty="0" smtClean="0">
                <a:solidFill>
                  <a:schemeClr val="tx1"/>
                </a:solidFill>
              </a:rPr>
              <a:t>PENGAWAS SEKOLAH</a:t>
            </a:r>
            <a:endParaRPr lang="id-ID" sz="3200" b="1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307360" y="1669649"/>
            <a:ext cx="3865120" cy="5318531"/>
            <a:chOff x="3659660" y="1402949"/>
            <a:chExt cx="3865120" cy="531853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9660" y="1402949"/>
              <a:ext cx="3865120" cy="5318531"/>
            </a:xfrm>
            <a:prstGeom prst="rect">
              <a:avLst/>
            </a:prstGeom>
          </p:spPr>
        </p:pic>
        <p:sp>
          <p:nvSpPr>
            <p:cNvPr id="10" name="Pentagon 9"/>
            <p:cNvSpPr/>
            <p:nvPr/>
          </p:nvSpPr>
          <p:spPr>
            <a:xfrm flipH="1">
              <a:off x="4495813" y="3576948"/>
              <a:ext cx="2366353" cy="702514"/>
            </a:xfrm>
            <a:prstGeom prst="homePlate">
              <a:avLst/>
            </a:prstGeom>
            <a:noFill/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000" b="1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PENELITIAN DAN PENGEMBANGAN</a:t>
              </a:r>
              <a:endParaRPr lang="id-ID" sz="2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" name="Pentagon 6"/>
            <p:cNvSpPr/>
            <p:nvPr/>
          </p:nvSpPr>
          <p:spPr>
            <a:xfrm>
              <a:off x="4573285" y="2620498"/>
              <a:ext cx="2863287" cy="702514"/>
            </a:xfrm>
            <a:prstGeom prst="homePlate">
              <a:avLst/>
            </a:prstGeom>
            <a:noFill/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S</a:t>
              </a:r>
              <a:r>
                <a:rPr lang="id-ID" sz="2400" b="1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UPERVISI AKADEMIK</a:t>
              </a:r>
              <a:endParaRPr lang="id-ID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9" name="Pentagon 18"/>
            <p:cNvSpPr/>
            <p:nvPr/>
          </p:nvSpPr>
          <p:spPr>
            <a:xfrm flipH="1">
              <a:off x="4485243" y="1688699"/>
              <a:ext cx="2366353" cy="702514"/>
            </a:xfrm>
            <a:prstGeom prst="homePlate">
              <a:avLst/>
            </a:prstGeom>
            <a:noFill/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400" b="1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KEPRIBADIAN</a:t>
              </a:r>
              <a:endParaRPr lang="id-ID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8184320" y="1291620"/>
            <a:ext cx="3793793" cy="43242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fontAlgn="ctr">
              <a:spcAft>
                <a:spcPts val="0"/>
              </a:spcAft>
            </a:pPr>
            <a:r>
              <a:rPr lang="en-US" sz="1100" dirty="0" err="1" smtClean="0"/>
              <a:t>Untuk</a:t>
            </a:r>
            <a:r>
              <a:rPr lang="en-US" sz="1100" dirty="0" smtClean="0"/>
              <a:t> </a:t>
            </a:r>
            <a:r>
              <a:rPr lang="en-US" sz="1100" dirty="0" err="1" smtClean="0"/>
              <a:t>tiap</a:t>
            </a:r>
            <a:r>
              <a:rPr lang="en-US" sz="1100" dirty="0" smtClean="0"/>
              <a:t> </a:t>
            </a:r>
            <a:r>
              <a:rPr lang="en-US" sz="1100" dirty="0" err="1"/>
              <a:t>bidang</a:t>
            </a:r>
            <a:r>
              <a:rPr lang="en-US" sz="1100" dirty="0"/>
              <a:t> </a:t>
            </a:r>
            <a:r>
              <a:rPr lang="en-US" sz="1100" dirty="0" err="1"/>
              <a:t>pengembangan</a:t>
            </a:r>
            <a:r>
              <a:rPr lang="en-US" sz="1100" dirty="0"/>
              <a:t> di TK/RA </a:t>
            </a:r>
            <a:r>
              <a:rPr lang="en-US" sz="1100" dirty="0" err="1"/>
              <a:t>atau</a:t>
            </a:r>
            <a:r>
              <a:rPr lang="en-US" sz="1100" dirty="0"/>
              <a:t> </a:t>
            </a:r>
            <a:r>
              <a:rPr lang="en-US" sz="1100" dirty="0" err="1"/>
              <a:t>mata</a:t>
            </a:r>
            <a:r>
              <a:rPr lang="en-US" sz="1100" dirty="0"/>
              <a:t> </a:t>
            </a:r>
            <a:r>
              <a:rPr lang="en-US" sz="1100" dirty="0" err="1"/>
              <a:t>pelajaran</a:t>
            </a:r>
            <a:r>
              <a:rPr lang="en-US" sz="1100" dirty="0"/>
              <a:t> di SD/MI </a:t>
            </a:r>
            <a:r>
              <a:rPr lang="en-US" sz="1100" dirty="0" err="1"/>
              <a:t>atau</a:t>
            </a:r>
            <a:r>
              <a:rPr lang="en-US" sz="1100" dirty="0"/>
              <a:t> </a:t>
            </a:r>
            <a:r>
              <a:rPr lang="id-ID" sz="1100" dirty="0"/>
              <a:t>mata pelajaran dalam rumpun mata pelajaran yang relevan di sekolah menengah yang sejenis (SMP/</a:t>
            </a:r>
            <a:r>
              <a:rPr lang="id-ID" sz="1100" dirty="0" err="1"/>
              <a:t>MTs</a:t>
            </a:r>
            <a:r>
              <a:rPr lang="id-ID" sz="1100" dirty="0"/>
              <a:t>, SMA/MA, SMK/MAK) :</a:t>
            </a:r>
            <a:endParaRPr lang="en-US" sz="1100" dirty="0">
              <a:solidFill>
                <a:srgbClr val="000000"/>
              </a:solidFill>
              <a:latin typeface="Calibri" charset="0"/>
            </a:endParaRPr>
          </a:p>
          <a:p>
            <a:pPr marL="228600" indent="-228600" fontAlgn="ctr">
              <a:spcAft>
                <a:spcPts val="0"/>
              </a:spcAft>
              <a:buFont typeface="+mj-lt"/>
              <a:buAutoNum type="arabicPeriod"/>
            </a:pPr>
            <a:r>
              <a:rPr lang="en-US" sz="1100" dirty="0" err="1"/>
              <a:t>Memahami</a:t>
            </a:r>
            <a:r>
              <a:rPr lang="en-US" sz="1100" dirty="0"/>
              <a:t> </a:t>
            </a:r>
            <a:r>
              <a:rPr lang="en-US" sz="1100" dirty="0" err="1"/>
              <a:t>konsep</a:t>
            </a:r>
            <a:r>
              <a:rPr lang="en-US" sz="1100" dirty="0"/>
              <a:t>, </a:t>
            </a:r>
            <a:r>
              <a:rPr lang="en-US" sz="1100" dirty="0" err="1"/>
              <a:t>prinsip</a:t>
            </a:r>
            <a:r>
              <a:rPr lang="en-US" sz="1100" dirty="0"/>
              <a:t>, </a:t>
            </a:r>
            <a:r>
              <a:rPr lang="en-US" sz="1100" dirty="0" err="1"/>
              <a:t>teori</a:t>
            </a:r>
            <a:r>
              <a:rPr lang="en-US" sz="1100" dirty="0"/>
              <a:t> </a:t>
            </a:r>
            <a:r>
              <a:rPr lang="en-US" sz="1100" dirty="0" err="1"/>
              <a:t>dasar</a:t>
            </a:r>
            <a:r>
              <a:rPr lang="en-US" sz="1100" dirty="0"/>
              <a:t>, </a:t>
            </a:r>
            <a:r>
              <a:rPr lang="en-US" sz="1100" dirty="0" err="1"/>
              <a:t>karakteristik</a:t>
            </a:r>
            <a:r>
              <a:rPr lang="en-US" sz="1100" dirty="0"/>
              <a:t>,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kecenderungan</a:t>
            </a:r>
            <a:r>
              <a:rPr lang="en-US" sz="1100" dirty="0"/>
              <a:t> </a:t>
            </a:r>
            <a:r>
              <a:rPr lang="en-US" sz="1100" dirty="0" err="1"/>
              <a:t>perkembangan</a:t>
            </a:r>
            <a:r>
              <a:rPr lang="id-ID" sz="1100" dirty="0"/>
              <a:t>.</a:t>
            </a:r>
            <a:endParaRPr lang="en-US" sz="1100" dirty="0">
              <a:solidFill>
                <a:srgbClr val="000000"/>
              </a:solidFill>
              <a:latin typeface="Calibri" charset="0"/>
            </a:endParaRPr>
          </a:p>
          <a:p>
            <a:pPr marL="228600" indent="-228600" fontAlgn="ctr">
              <a:spcAft>
                <a:spcPts val="0"/>
              </a:spcAft>
              <a:buFont typeface="+mj-lt"/>
              <a:buAutoNum type="arabicPeriod"/>
            </a:pPr>
            <a:r>
              <a:rPr lang="id-ID" sz="1100" dirty="0"/>
              <a:t>Memahami konsep, prinsip, teori/teknologi, karakteristik, dan kecenderungan perkembangan proses pembelajaran/bimbingan.</a:t>
            </a:r>
            <a:endParaRPr lang="en-US" sz="1100" dirty="0">
              <a:solidFill>
                <a:srgbClr val="000000"/>
              </a:solidFill>
              <a:latin typeface="Calibri" charset="0"/>
            </a:endParaRPr>
          </a:p>
          <a:p>
            <a:pPr marL="228600" indent="-228600" fontAlgn="ctr">
              <a:spcAft>
                <a:spcPts val="0"/>
              </a:spcAft>
              <a:buFont typeface="+mj-lt"/>
              <a:buAutoNum type="arabicPeriod"/>
            </a:pPr>
            <a:r>
              <a:rPr lang="id-ID" sz="1100" dirty="0"/>
              <a:t>Membimbing guru dalam menyusun silabus berlandaskan standar isi, standar kompetensi dan kompetensi dasar, dan prinsip-prinsip pengembangan KTSP.</a:t>
            </a:r>
            <a:endParaRPr lang="en-US" sz="1100" dirty="0">
              <a:solidFill>
                <a:srgbClr val="000000"/>
              </a:solidFill>
              <a:latin typeface="Calibri" charset="0"/>
            </a:endParaRPr>
          </a:p>
          <a:p>
            <a:pPr marL="228600" indent="-228600" fontAlgn="ctr">
              <a:spcAft>
                <a:spcPts val="0"/>
              </a:spcAft>
              <a:buFont typeface="+mj-lt"/>
              <a:buAutoNum type="arabicPeriod"/>
            </a:pPr>
            <a:r>
              <a:rPr lang="id-ID" sz="1100" dirty="0"/>
              <a:t>Membimbing guru dalam memilih dan menggunakan strategi/metode/teknik pembelajaran/bimbingan yang dapat mengembangkan berbagai potensi siswa.</a:t>
            </a:r>
            <a:endParaRPr lang="en-US" sz="1100" dirty="0">
              <a:solidFill>
                <a:srgbClr val="000000"/>
              </a:solidFill>
              <a:latin typeface="Calibri" charset="0"/>
            </a:endParaRPr>
          </a:p>
          <a:p>
            <a:pPr marL="228600" indent="-228600" fontAlgn="ctr">
              <a:spcAft>
                <a:spcPts val="0"/>
              </a:spcAft>
              <a:buFont typeface="+mj-lt"/>
              <a:buAutoNum type="arabicPeriod"/>
            </a:pPr>
            <a:r>
              <a:rPr lang="id-ID" sz="1100" dirty="0"/>
              <a:t>Membimbing guru dalam menyusun rencana pelaksanaan  pembelajaran (RPP).</a:t>
            </a:r>
            <a:endParaRPr lang="en-US" sz="1100" dirty="0">
              <a:solidFill>
                <a:srgbClr val="000000"/>
              </a:solidFill>
              <a:latin typeface="Calibri" charset="0"/>
            </a:endParaRPr>
          </a:p>
          <a:p>
            <a:pPr marL="228600" indent="-228600" fontAlgn="b">
              <a:spcAft>
                <a:spcPts val="0"/>
              </a:spcAft>
              <a:buFont typeface="+mj-lt"/>
              <a:buAutoNum type="arabicPeriod"/>
            </a:pPr>
            <a:r>
              <a:rPr lang="id-ID" sz="1100" dirty="0"/>
              <a:t>Membimbing guru dalam melaksanakan kegiatan pembelajaran/bimbingan (di kelas, laboratorium, dan/atau di lapangan) untuk mengembangkan potensi siswa.</a:t>
            </a:r>
            <a:endParaRPr lang="en-US" sz="1100" dirty="0">
              <a:solidFill>
                <a:srgbClr val="000000"/>
              </a:solidFill>
              <a:latin typeface="Calibri" charset="0"/>
            </a:endParaRPr>
          </a:p>
          <a:p>
            <a:pPr marL="228600" indent="-228600" fontAlgn="b">
              <a:spcAft>
                <a:spcPts val="0"/>
              </a:spcAft>
              <a:buFont typeface="+mj-lt"/>
              <a:buAutoNum type="arabicPeriod"/>
            </a:pPr>
            <a:r>
              <a:rPr lang="id-ID" sz="1100" dirty="0"/>
              <a:t>Membimbing guru dalam mengelola, merawat, mengembangkan dan menggunakan media pendidikan dan fasilitas pembelajaran/bimbingan.</a:t>
            </a:r>
            <a:endParaRPr lang="en-US" sz="1100" dirty="0">
              <a:solidFill>
                <a:srgbClr val="000000"/>
              </a:solidFill>
              <a:latin typeface="Calibri" charset="0"/>
            </a:endParaRPr>
          </a:p>
          <a:p>
            <a:pPr marL="228600" indent="-228600" fontAlgn="b">
              <a:spcAft>
                <a:spcPts val="0"/>
              </a:spcAft>
              <a:buFont typeface="+mj-lt"/>
              <a:buAutoNum type="arabicPeriod"/>
            </a:pPr>
            <a:r>
              <a:rPr lang="id-ID" sz="1100" dirty="0"/>
              <a:t>Memotivasi guru untuk memanfaatkan teknologi informasi untuk pembelajaran/bimbingan.</a:t>
            </a:r>
            <a:endParaRPr lang="en-US" sz="11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2473" y="1391796"/>
            <a:ext cx="4691122" cy="16773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marL="234950" indent="-234950">
              <a:spcAft>
                <a:spcPts val="600"/>
              </a:spcAft>
              <a:buFont typeface="+mj-lt"/>
              <a:buAutoNum type="arabicPeriod"/>
            </a:pP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Memiliki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tanggungjawab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sebagai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pengawas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satuan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pendidikan</a:t>
            </a:r>
            <a:endParaRPr lang="id-ID" sz="1100" dirty="0">
              <a:latin typeface="Calibri" charset="0"/>
              <a:ea typeface="Calibri" charset="0"/>
              <a:cs typeface="Calibri" charset="0"/>
            </a:endParaRPr>
          </a:p>
          <a:p>
            <a:pPr marL="234950" indent="-234950">
              <a:spcAft>
                <a:spcPts val="600"/>
              </a:spcAft>
              <a:buFont typeface="+mj-lt"/>
              <a:buAutoNum type="arabicPeriod"/>
            </a:pP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Kreatif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dalam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bekerja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dan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memecahkan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masalah</a:t>
            </a:r>
            <a:r>
              <a:rPr lang="id-ID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baik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  yang  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berkaitan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dengan</a:t>
            </a:r>
            <a:r>
              <a:rPr lang="id-ID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kehidupan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pribadinya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maupun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tugas-tugas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jabatannya</a:t>
            </a:r>
            <a:endParaRPr lang="id-ID" sz="1100" dirty="0">
              <a:latin typeface="Calibri" charset="0"/>
              <a:ea typeface="Calibri" charset="0"/>
              <a:cs typeface="Calibri" charset="0"/>
            </a:endParaRPr>
          </a:p>
          <a:p>
            <a:pPr marL="234950" indent="-234950">
              <a:spcAft>
                <a:spcPts val="600"/>
              </a:spcAft>
              <a:buFont typeface="+mj-lt"/>
              <a:buAutoNum type="arabicPeriod"/>
            </a:pP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Memiliki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rasa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ingin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tahu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akan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hal-hal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baru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tentang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pendidikan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dan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ilmu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pengetahuan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,</a:t>
            </a:r>
            <a:r>
              <a:rPr lang="id-ID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teknologi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dan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seni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yang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menunjang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tugas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pokok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dan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tanggungjawabnya</a:t>
            </a:r>
            <a:endParaRPr lang="id-ID" sz="1100" dirty="0">
              <a:latin typeface="Calibri" charset="0"/>
              <a:ea typeface="Calibri" charset="0"/>
              <a:cs typeface="Calibri" charset="0"/>
            </a:endParaRPr>
          </a:p>
          <a:p>
            <a:pPr marL="234950" indent="-234950">
              <a:spcAft>
                <a:spcPts val="600"/>
              </a:spcAft>
              <a:buFont typeface="+mj-lt"/>
              <a:buAutoNum type="arabicPeriod"/>
            </a:pP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Menumbuhkan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motivasi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kerja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pada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dirinya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dan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pada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 stakeholder </a:t>
            </a:r>
            <a:r>
              <a:rPr lang="en-US" sz="1100" dirty="0" err="1">
                <a:latin typeface="Calibri" charset="0"/>
                <a:ea typeface="Calibri" charset="0"/>
                <a:cs typeface="Calibri" charset="0"/>
              </a:rPr>
              <a:t>pendidikan</a:t>
            </a:r>
            <a:r>
              <a:rPr lang="en-US" sz="1100" dirty="0">
                <a:latin typeface="Calibri" charset="0"/>
                <a:ea typeface="Calibri" charset="0"/>
                <a:cs typeface="Calibri" charset="0"/>
              </a:rPr>
              <a:t>.</a:t>
            </a:r>
            <a:endParaRPr lang="en-US" sz="1100" dirty="0"/>
          </a:p>
        </p:txBody>
      </p:sp>
      <p:sp>
        <p:nvSpPr>
          <p:cNvPr id="17" name="Rectangle 16"/>
          <p:cNvSpPr/>
          <p:nvPr/>
        </p:nvSpPr>
        <p:spPr>
          <a:xfrm>
            <a:off x="37398" y="3307446"/>
            <a:ext cx="4998136" cy="30671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4950" indent="-234950">
              <a:spcAft>
                <a:spcPts val="300"/>
              </a:spcAft>
              <a:buFont typeface="+mj-lt"/>
              <a:buAutoNum type="arabicPeriod"/>
            </a:pPr>
            <a:r>
              <a:rPr lang="id-ID" sz="1100" dirty="0">
                <a:solidFill>
                  <a:schemeClr val="tx1"/>
                </a:solidFill>
              </a:rPr>
              <a:t>Menguasai berbagai pendekatan, jenis, dan metode penelitian dalam pendidikan</a:t>
            </a:r>
          </a:p>
          <a:p>
            <a:pPr marL="234950" indent="-234950">
              <a:spcAft>
                <a:spcPts val="300"/>
              </a:spcAft>
              <a:buFont typeface="+mj-lt"/>
              <a:buAutoNum type="arabicPeriod"/>
            </a:pPr>
            <a:r>
              <a:rPr lang="id-ID" sz="1100" dirty="0">
                <a:solidFill>
                  <a:schemeClr val="tx1"/>
                </a:solidFill>
              </a:rPr>
              <a:t>Menentukan masalah kepengawasan yang penting diteliti baik untuk keperluan tugas pengawasan maupun untuk pengembangan karirnya sebagai pengawas</a:t>
            </a:r>
          </a:p>
          <a:p>
            <a:pPr marL="234950" indent="-234950">
              <a:spcAft>
                <a:spcPts val="300"/>
              </a:spcAft>
              <a:buFont typeface="+mj-lt"/>
              <a:buAutoNum type="arabicPeriod"/>
            </a:pPr>
            <a:r>
              <a:rPr lang="id-ID" sz="1100" dirty="0">
                <a:solidFill>
                  <a:schemeClr val="tx1"/>
                </a:solidFill>
              </a:rPr>
              <a:t>Menyusun proposal penelitian pendidikan baik proposal penelitian kualitatif maupun penelitian kuantitatif</a:t>
            </a:r>
          </a:p>
          <a:p>
            <a:pPr marL="234950" indent="-234950">
              <a:spcAft>
                <a:spcPts val="300"/>
              </a:spcAft>
              <a:buFont typeface="+mj-lt"/>
              <a:buAutoNum type="arabicPeriod"/>
            </a:pPr>
            <a:r>
              <a:rPr lang="id-ID" sz="1100" dirty="0">
                <a:solidFill>
                  <a:schemeClr val="tx1"/>
                </a:solidFill>
              </a:rPr>
              <a:t>Melaksanakan penelitian pendidikan untuk pemecahan masalah pendidikan, dan perumusan kebijakan pendidikan yang bermanfaat bagi tugas pokok tanggung jawabnya</a:t>
            </a:r>
          </a:p>
          <a:p>
            <a:pPr marL="234950" indent="-234950">
              <a:spcAft>
                <a:spcPts val="300"/>
              </a:spcAft>
              <a:buFont typeface="+mj-lt"/>
              <a:buAutoNum type="arabicPeriod"/>
            </a:pPr>
            <a:r>
              <a:rPr lang="id-ID" sz="1100" dirty="0">
                <a:solidFill>
                  <a:schemeClr val="tx1"/>
                </a:solidFill>
              </a:rPr>
              <a:t>Mengolah dan menganalisis data hasil penelitian pendidikan baik data kualitatif maupun data kuantitatif</a:t>
            </a:r>
          </a:p>
          <a:p>
            <a:pPr marL="234950" indent="-234950">
              <a:spcAft>
                <a:spcPts val="300"/>
              </a:spcAft>
              <a:buFont typeface="+mj-lt"/>
              <a:buAutoNum type="arabicPeriod"/>
            </a:pPr>
            <a:r>
              <a:rPr lang="id-ID" sz="1100" dirty="0">
                <a:solidFill>
                  <a:schemeClr val="tx1"/>
                </a:solidFill>
              </a:rPr>
              <a:t>Menulis karya tulis ilmiah (KTI) dalam bidang pendidikan dan atau bidang kepengawasan dan memanfaatkannya untuk perbaikan mutu pendidikan</a:t>
            </a:r>
          </a:p>
          <a:p>
            <a:pPr marL="234950" indent="-234950">
              <a:spcAft>
                <a:spcPts val="300"/>
              </a:spcAft>
              <a:buFont typeface="+mj-lt"/>
              <a:buAutoNum type="arabicPeriod"/>
            </a:pPr>
            <a:r>
              <a:rPr lang="id-ID" sz="1100" dirty="0">
                <a:solidFill>
                  <a:schemeClr val="tx1"/>
                </a:solidFill>
              </a:rPr>
              <a:t>Menyusun pedoman/panduan dan atau buku/modul yang diperlukan untuk melaksanakan tugas pengawasan di sekolah</a:t>
            </a:r>
          </a:p>
          <a:p>
            <a:pPr marL="234950" indent="-234950">
              <a:spcAft>
                <a:spcPts val="300"/>
              </a:spcAft>
              <a:buFont typeface="+mj-lt"/>
              <a:buAutoNum type="arabicPeriod"/>
            </a:pPr>
            <a:r>
              <a:rPr lang="id-ID" sz="1100" dirty="0">
                <a:solidFill>
                  <a:schemeClr val="tx1"/>
                </a:solidFill>
              </a:rPr>
              <a:t>Memberikan bimbingan kepada guru tentang penelitian tindakan kelas, baik perencanaan maupun pelaksanaannya di sekolah</a:t>
            </a:r>
          </a:p>
        </p:txBody>
      </p:sp>
    </p:spTree>
    <p:extLst>
      <p:ext uri="{BB962C8B-B14F-4D97-AF65-F5344CB8AC3E}">
        <p14:creationId xmlns:p14="http://schemas.microsoft.com/office/powerpoint/2010/main" val="40164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3063" y="387250"/>
            <a:ext cx="8913358" cy="60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Profil</a:t>
            </a:r>
            <a:r>
              <a:rPr lang="en-US" sz="40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Pengawas</a:t>
            </a:r>
            <a:r>
              <a:rPr lang="en-US" sz="40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Sekolah</a:t>
            </a:r>
            <a:endParaRPr lang="en-US" sz="4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8943" y="3854793"/>
            <a:ext cx="309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 smtClean="0">
                <a:effectLst/>
                <a:latin typeface="Calibri" charset="0"/>
                <a:ea typeface="Calibri" charset="0"/>
                <a:cs typeface="Times" charset="0"/>
              </a:rPr>
              <a:t>Pengawas yang diangkat sebelum 1 Juli 2017 tidak </a:t>
            </a:r>
            <a:r>
              <a:rPr lang="id-ID" sz="1200" dirty="0" err="1" smtClean="0">
                <a:effectLst/>
                <a:latin typeface="Calibri" charset="0"/>
                <a:ea typeface="Calibri" charset="0"/>
                <a:cs typeface="Times" charset="0"/>
              </a:rPr>
              <a:t>dipersyaratkan</a:t>
            </a:r>
            <a:r>
              <a:rPr lang="id-ID" sz="1200" dirty="0" smtClean="0">
                <a:effectLst/>
                <a:latin typeface="Calibri" charset="0"/>
                <a:ea typeface="Calibri" charset="0"/>
                <a:cs typeface="Times" charset="0"/>
              </a:rPr>
              <a:t> mengikuti dan lulus pendidikan dan pelatihan fungsional calon pengawas sekolah dan memperoleh STTPP, tetapi perlu mengikuti penguatan kompetensi pengawas sekolah. 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3738943" y="5281573"/>
            <a:ext cx="3090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 smtClean="0">
                <a:effectLst/>
                <a:latin typeface="Calibri" charset="0"/>
                <a:ea typeface="Calibri" charset="0"/>
                <a:cs typeface="Calibri" charset="0"/>
              </a:rPr>
              <a:t>Pengawas sekolah yang diangkat terhitung mulai tanggal 1 Juli 2017 harus memenuhi syarat telah mengikuti dan lulus pendidikan dan pelatihan fungsional calon pengawas sekolah dan memperoleh STTPP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53089" y="3255217"/>
            <a:ext cx="6166699" cy="385962"/>
            <a:chOff x="3477985" y="3128525"/>
            <a:chExt cx="8507185" cy="385962"/>
          </a:xfrm>
        </p:grpSpPr>
        <p:sp>
          <p:nvSpPr>
            <p:cNvPr id="2" name="Chevron 1"/>
            <p:cNvSpPr/>
            <p:nvPr/>
          </p:nvSpPr>
          <p:spPr>
            <a:xfrm>
              <a:off x="3477985" y="3134217"/>
              <a:ext cx="8507185" cy="380270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30622" y="3147589"/>
              <a:ext cx="1765797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id-ID" sz="1600" b="1" dirty="0" smtClean="0">
                  <a:solidFill>
                    <a:schemeClr val="bg1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1 Juli 2017</a:t>
              </a:r>
              <a:endParaRPr lang="en-US" sz="16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97848" y="3128525"/>
              <a:ext cx="11718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err="1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Maret</a:t>
              </a:r>
              <a:r>
                <a:rPr lang="en-US" sz="1600" b="1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 2007</a:t>
              </a:r>
              <a:endParaRPr lang="en-US" sz="16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44737" y="2114429"/>
            <a:ext cx="28446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 smtClean="0">
                <a:effectLst/>
                <a:latin typeface="Calibri" charset="0"/>
                <a:ea typeface="Calibri" charset="0"/>
                <a:cs typeface="Calibri" charset="0"/>
              </a:rPr>
              <a:t>Peraturan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 smtClean="0">
                <a:effectLst/>
                <a:latin typeface="Calibri" charset="0"/>
                <a:ea typeface="Calibri" charset="0"/>
                <a:cs typeface="Calibri" charset="0"/>
              </a:rPr>
              <a:t>Menteri</a:t>
            </a:r>
            <a:r>
              <a:rPr lang="en-US" sz="1400" dirty="0" smtClean="0"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 smtClean="0">
                <a:effectLst/>
                <a:latin typeface="Calibri" charset="0"/>
                <a:ea typeface="Calibri" charset="0"/>
                <a:cs typeface="Calibri" charset="0"/>
              </a:rPr>
              <a:t>Pendidikan</a:t>
            </a:r>
            <a:r>
              <a:rPr lang="en-US" sz="1400" dirty="0" smtClean="0">
                <a:effectLst/>
                <a:latin typeface="Calibri" charset="0"/>
                <a:ea typeface="Calibri" charset="0"/>
                <a:cs typeface="Calibri" charset="0"/>
              </a:rPr>
              <a:t> Nasional </a:t>
            </a:r>
            <a:r>
              <a:rPr lang="en-US" sz="1400" dirty="0" err="1" smtClean="0">
                <a:effectLst/>
                <a:latin typeface="Calibri" charset="0"/>
                <a:ea typeface="Calibri" charset="0"/>
                <a:cs typeface="Calibri" charset="0"/>
              </a:rPr>
              <a:t>Republik</a:t>
            </a:r>
            <a:r>
              <a:rPr lang="en-US" sz="1400" dirty="0" smtClean="0">
                <a:effectLst/>
                <a:latin typeface="Calibri" charset="0"/>
                <a:ea typeface="Calibri" charset="0"/>
                <a:cs typeface="Calibri" charset="0"/>
              </a:rPr>
              <a:t> Indonesia </a:t>
            </a:r>
            <a:r>
              <a:rPr lang="en-US" sz="1400" dirty="0" err="1" smtClean="0">
                <a:effectLst/>
                <a:latin typeface="Calibri" charset="0"/>
                <a:ea typeface="Calibri" charset="0"/>
                <a:cs typeface="Calibri" charset="0"/>
              </a:rPr>
              <a:t>Nomor</a:t>
            </a:r>
            <a:r>
              <a:rPr lang="en-US" sz="1400" dirty="0" smtClean="0">
                <a:effectLst/>
                <a:latin typeface="Calibri" charset="0"/>
                <a:ea typeface="Calibri" charset="0"/>
                <a:cs typeface="Calibri" charset="0"/>
              </a:rPr>
              <a:t> 12 </a:t>
            </a:r>
            <a:r>
              <a:rPr lang="en-US" sz="1400" dirty="0" err="1" smtClean="0">
                <a:effectLst/>
                <a:latin typeface="Calibri" charset="0"/>
                <a:ea typeface="Calibri" charset="0"/>
                <a:cs typeface="Calibri" charset="0"/>
              </a:rPr>
              <a:t>Tahun</a:t>
            </a:r>
            <a:r>
              <a:rPr lang="en-US" sz="1400" dirty="0" smtClean="0">
                <a:effectLst/>
                <a:latin typeface="Calibri" charset="0"/>
                <a:ea typeface="Calibri" charset="0"/>
                <a:cs typeface="Calibri" charset="0"/>
              </a:rPr>
              <a:t> 2007 </a:t>
            </a:r>
            <a:r>
              <a:rPr lang="en-US" sz="1400" dirty="0" err="1" smtClean="0">
                <a:effectLst/>
                <a:latin typeface="Calibri" charset="0"/>
                <a:ea typeface="Calibri" charset="0"/>
                <a:cs typeface="Calibri" charset="0"/>
              </a:rPr>
              <a:t>Tentang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 smtClean="0">
                <a:effectLst/>
                <a:latin typeface="Calibri" charset="0"/>
                <a:ea typeface="Calibri" charset="0"/>
                <a:cs typeface="Calibri" charset="0"/>
              </a:rPr>
              <a:t>Standar</a:t>
            </a:r>
            <a:r>
              <a:rPr lang="en-US" sz="1400" dirty="0" smtClean="0"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 smtClean="0">
                <a:effectLst/>
                <a:latin typeface="Calibri" charset="0"/>
                <a:ea typeface="Calibri" charset="0"/>
                <a:cs typeface="Calibri" charset="0"/>
              </a:rPr>
              <a:t>Pengawas</a:t>
            </a:r>
            <a:r>
              <a:rPr lang="en-US" sz="1400" dirty="0" smtClean="0"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 smtClean="0">
                <a:effectLst/>
                <a:latin typeface="Calibri" charset="0"/>
                <a:ea typeface="Calibri" charset="0"/>
                <a:cs typeface="Calibri" charset="0"/>
              </a:rPr>
              <a:t>Sekolah</a:t>
            </a:r>
            <a:r>
              <a:rPr lang="en-US" sz="1400" dirty="0" smtClean="0">
                <a:effectLst/>
                <a:latin typeface="Calibri" charset="0"/>
                <a:ea typeface="Calibri" charset="0"/>
                <a:cs typeface="Calibri" charset="0"/>
              </a:rPr>
              <a:t>/Madrasah 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0705" y="3883369"/>
            <a:ext cx="30686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 err="1" smtClean="0">
                <a:effectLst/>
                <a:latin typeface="Calibri" charset="0"/>
                <a:ea typeface="Calibri" charset="0"/>
                <a:cs typeface="Calibri" charset="0"/>
              </a:rPr>
              <a:t>Kualifikasi</a:t>
            </a:r>
            <a:r>
              <a:rPr lang="en-US" sz="1200" dirty="0" smtClean="0"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 smtClean="0">
                <a:effectLst/>
                <a:latin typeface="Calibri" charset="0"/>
                <a:ea typeface="Calibri" charset="0"/>
                <a:cs typeface="Calibri" charset="0"/>
              </a:rPr>
              <a:t>Akademik</a:t>
            </a:r>
            <a:r>
              <a:rPr lang="en-US" sz="1200" dirty="0" smtClean="0">
                <a:effectLst/>
                <a:latin typeface="Calibri" charset="0"/>
                <a:ea typeface="Calibri" charset="0"/>
                <a:cs typeface="Calibri" charset="0"/>
              </a:rPr>
              <a:t> minimum S2 </a:t>
            </a:r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sz="1200" dirty="0" err="1" smtClean="0">
                <a:latin typeface="Calibri" charset="0"/>
                <a:ea typeface="Calibri" charset="0"/>
                <a:cs typeface="Calibri" charset="0"/>
              </a:rPr>
              <a:t>Khusus</a:t>
            </a:r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 smtClean="0">
                <a:latin typeface="Calibri" charset="0"/>
                <a:ea typeface="Calibri" charset="0"/>
                <a:cs typeface="Calibri" charset="0"/>
              </a:rPr>
              <a:t>Pengawas</a:t>
            </a:r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 TK </a:t>
            </a:r>
            <a:r>
              <a:rPr lang="en-US" sz="1200" dirty="0" err="1" smtClean="0">
                <a:latin typeface="Calibri" charset="0"/>
                <a:ea typeface="Calibri" charset="0"/>
                <a:cs typeface="Calibri" charset="0"/>
              </a:rPr>
              <a:t>dan</a:t>
            </a:r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 SD minimal S1)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 smtClean="0">
                <a:latin typeface="Calibri" charset="0"/>
                <a:ea typeface="Calibri" charset="0"/>
                <a:cs typeface="Calibri" charset="0"/>
              </a:rPr>
              <a:t>Bersertifikat</a:t>
            </a:r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 smtClean="0">
                <a:latin typeface="Calibri" charset="0"/>
                <a:ea typeface="Calibri" charset="0"/>
                <a:cs typeface="Calibri" charset="0"/>
              </a:rPr>
              <a:t>Pendidik</a:t>
            </a:r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  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 smtClean="0">
                <a:effectLst/>
                <a:latin typeface="Calibri" charset="0"/>
                <a:ea typeface="Calibri" charset="0"/>
                <a:cs typeface="Calibri" charset="0"/>
              </a:rPr>
              <a:t>Pangkat</a:t>
            </a:r>
            <a:r>
              <a:rPr lang="en-US" sz="1200" dirty="0" smtClean="0">
                <a:effectLst/>
                <a:latin typeface="Calibri" charset="0"/>
                <a:ea typeface="Calibri" charset="0"/>
                <a:cs typeface="Calibri" charset="0"/>
              </a:rPr>
              <a:t> minimum </a:t>
            </a:r>
            <a:r>
              <a:rPr lang="en-US" sz="1200" dirty="0" err="1" smtClean="0">
                <a:effectLst/>
                <a:latin typeface="Calibri" charset="0"/>
                <a:ea typeface="Calibri" charset="0"/>
                <a:cs typeface="Calibri" charset="0"/>
              </a:rPr>
              <a:t>golongan</a:t>
            </a:r>
            <a:r>
              <a:rPr lang="en-US" sz="1200" dirty="0" smtClean="0">
                <a:effectLst/>
                <a:latin typeface="Calibri" charset="0"/>
                <a:ea typeface="Calibri" charset="0"/>
                <a:cs typeface="Calibri" charset="0"/>
              </a:rPr>
              <a:t> III/c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1200" dirty="0" smtClean="0">
              <a:latin typeface="Calibri" charset="0"/>
              <a:ea typeface="Calibri" charset="0"/>
              <a:cs typeface="Calibri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 smtClean="0">
                <a:effectLst/>
                <a:latin typeface="Calibri" charset="0"/>
                <a:ea typeface="Calibri" charset="0"/>
                <a:cs typeface="Calibri" charset="0"/>
              </a:rPr>
              <a:t>Berusia</a:t>
            </a:r>
            <a:r>
              <a:rPr lang="en-US" sz="1200" dirty="0" smtClean="0"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 smtClean="0">
                <a:effectLst/>
                <a:latin typeface="Calibri" charset="0"/>
                <a:ea typeface="Calibri" charset="0"/>
                <a:cs typeface="Calibri" charset="0"/>
              </a:rPr>
              <a:t>setinggi-tingginya</a:t>
            </a:r>
            <a:r>
              <a:rPr lang="en-US" sz="1200" dirty="0" smtClean="0">
                <a:effectLst/>
                <a:latin typeface="Calibri" charset="0"/>
                <a:ea typeface="Calibri" charset="0"/>
                <a:cs typeface="Calibri" charset="0"/>
              </a:rPr>
              <a:t> 50 </a:t>
            </a:r>
            <a:r>
              <a:rPr lang="en-US" sz="1200" dirty="0" err="1" smtClean="0">
                <a:effectLst/>
                <a:latin typeface="Calibri" charset="0"/>
                <a:ea typeface="Calibri" charset="0"/>
                <a:cs typeface="Calibri" charset="0"/>
              </a:rPr>
              <a:t>tahun</a:t>
            </a:r>
            <a:r>
              <a:rPr lang="en-US" sz="1200" dirty="0" smtClean="0"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effectLst/>
                <a:latin typeface="Calibri" charset="0"/>
                <a:ea typeface="Calibri" charset="0"/>
                <a:cs typeface="Calibri" charset="0"/>
              </a:rPr>
              <a:t>Lulus </a:t>
            </a:r>
            <a:r>
              <a:rPr lang="en-US" sz="1200" dirty="0" err="1" smtClean="0">
                <a:latin typeface="Calibri" charset="0"/>
                <a:ea typeface="Calibri" charset="0"/>
                <a:cs typeface="Calibri" charset="0"/>
              </a:rPr>
              <a:t>Diklat</a:t>
            </a:r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 smtClean="0">
                <a:latin typeface="Calibri" charset="0"/>
                <a:ea typeface="Calibri" charset="0"/>
                <a:cs typeface="Calibri" charset="0"/>
              </a:rPr>
              <a:t>Fungsional</a:t>
            </a:r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 smtClean="0">
                <a:latin typeface="Calibri" charset="0"/>
                <a:ea typeface="Calibri" charset="0"/>
                <a:cs typeface="Calibri" charset="0"/>
              </a:rPr>
              <a:t>Pengawas</a:t>
            </a:r>
            <a:endParaRPr lang="en-US" sz="1200" dirty="0"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53231" y="2064808"/>
            <a:ext cx="3090472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id-ID" sz="1400" dirty="0">
                <a:latin typeface="Calibri" charset="0"/>
                <a:ea typeface="Calibri" charset="0"/>
                <a:cs typeface="Calibri" charset="0"/>
              </a:rPr>
              <a:t>Surat Edaran Bersama Menteri Pendidikan dan Kebudayaan dan Kepala Badan Kepegawaian Negara Nomor 1 Tahun 2016 dan Nomor l/SE/X II/2016 tanggal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13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Desember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2016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40450" y="2027196"/>
            <a:ext cx="2702" cy="1468738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750529" y="1989108"/>
            <a:ext cx="2702" cy="1468738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7129463" y="3627123"/>
          <a:ext cx="5005388" cy="307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7555706" y="915780"/>
          <a:ext cx="4152902" cy="1794510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695391"/>
                <a:gridCol w="821137"/>
                <a:gridCol w="821137"/>
                <a:gridCol w="834856"/>
                <a:gridCol w="980381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Jenjang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 smtClean="0">
                          <a:effectLst/>
                        </a:rPr>
                        <a:t>Jumlah</a:t>
                      </a:r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Sekolah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Jumlah</a:t>
                      </a:r>
                      <a:r>
                        <a:rPr lang="en-US" sz="1200" u="none" strike="noStrike" dirty="0">
                          <a:effectLst/>
                        </a:rPr>
                        <a:t> 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Jumlah</a:t>
                      </a:r>
                      <a:r>
                        <a:rPr lang="en-US" sz="1200" u="none" strike="noStrike" dirty="0">
                          <a:effectLst/>
                        </a:rPr>
                        <a:t> PS Ideal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 smtClean="0">
                          <a:effectLst/>
                        </a:rPr>
                        <a:t>Selisih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TK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</a:rPr>
                        <a:t>92,706 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1,638 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</a:rPr>
                        <a:t>9,271 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(7,633)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149,002 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 dirty="0">
                          <a:effectLst/>
                        </a:rPr>
                        <a:t>12,938 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 dirty="0">
                          <a:effectLst/>
                        </a:rPr>
                        <a:t>14,901 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</a:rPr>
                        <a:t>(1,963)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SMP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39,917 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 dirty="0">
                          <a:effectLst/>
                        </a:rPr>
                        <a:t>4,719 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 dirty="0">
                          <a:effectLst/>
                        </a:rPr>
                        <a:t>5,703 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(984)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SMA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13,802 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2,246 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 dirty="0">
                          <a:effectLst/>
                        </a:rPr>
                        <a:t>1,972 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274 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SMK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14,240 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1,382 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2,035 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</a:rPr>
                        <a:t>(653)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SLB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2,266 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118 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454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</a:rPr>
                        <a:t>(336)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311,933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23,041 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34,336 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</a:rPr>
                        <a:t>(11,295)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72000" marT="6350" marB="0" anchor="b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482808" y="2757699"/>
            <a:ext cx="2500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Rasio</a:t>
            </a:r>
            <a:r>
              <a:rPr lang="en-US" sz="1200" dirty="0" smtClean="0"/>
              <a:t> </a:t>
            </a:r>
            <a:r>
              <a:rPr lang="en-US" sz="1200" dirty="0" err="1" smtClean="0"/>
              <a:t>Pengawas</a:t>
            </a:r>
            <a:r>
              <a:rPr lang="en-US" sz="1200" dirty="0" smtClean="0"/>
              <a:t> </a:t>
            </a:r>
            <a:r>
              <a:rPr lang="en-US" sz="1200" dirty="0" err="1" smtClean="0"/>
              <a:t>dgn</a:t>
            </a:r>
            <a:r>
              <a:rPr lang="en-US" sz="1200" dirty="0" smtClean="0"/>
              <a:t> </a:t>
            </a:r>
            <a:r>
              <a:rPr lang="en-US" sz="1200" dirty="0" err="1" smtClean="0"/>
              <a:t>Sekolah</a:t>
            </a:r>
            <a:r>
              <a:rPr lang="en-US" sz="1200" dirty="0" smtClean="0"/>
              <a:t> </a:t>
            </a:r>
            <a:r>
              <a:rPr lang="en-US" sz="1200" dirty="0" err="1" smtClean="0"/>
              <a:t>Binaan</a:t>
            </a:r>
            <a:r>
              <a:rPr lang="en-US" sz="1200" dirty="0" smtClean="0"/>
              <a:t>: </a:t>
            </a:r>
          </a:p>
          <a:p>
            <a:r>
              <a:rPr lang="en-US" sz="1200" dirty="0" smtClean="0"/>
              <a:t>1 : 10 </a:t>
            </a:r>
            <a:r>
              <a:rPr lang="en-US" sz="1200" dirty="0" err="1" smtClean="0"/>
              <a:t>untuk</a:t>
            </a:r>
            <a:r>
              <a:rPr lang="en-US" sz="1200" dirty="0" smtClean="0"/>
              <a:t> TK </a:t>
            </a:r>
            <a:r>
              <a:rPr lang="en-US" sz="1200" dirty="0" err="1" smtClean="0"/>
              <a:t>dan</a:t>
            </a:r>
            <a:r>
              <a:rPr lang="en-US" sz="1200" dirty="0" smtClean="0"/>
              <a:t> SD</a:t>
            </a:r>
          </a:p>
          <a:p>
            <a:r>
              <a:rPr lang="en-US" sz="1200" dirty="0" smtClean="0"/>
              <a:t>1 : 7 </a:t>
            </a:r>
            <a:r>
              <a:rPr lang="en-US" sz="1200" dirty="0" err="1" smtClean="0"/>
              <a:t>untuk</a:t>
            </a:r>
            <a:r>
              <a:rPr lang="en-US" sz="1200" dirty="0" smtClean="0"/>
              <a:t> SMP, SMA, SMK</a:t>
            </a:r>
          </a:p>
          <a:p>
            <a:r>
              <a:rPr lang="en-US" sz="1200" dirty="0" smtClean="0"/>
              <a:t>1 : 5 </a:t>
            </a:r>
            <a:r>
              <a:rPr lang="en-US" sz="1200" dirty="0" err="1" smtClean="0"/>
              <a:t>untuk</a:t>
            </a:r>
            <a:r>
              <a:rPr lang="en-US" sz="1200" dirty="0" smtClean="0"/>
              <a:t> SLB</a:t>
            </a:r>
            <a:endParaRPr lang="en-US" sz="1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21" y="170827"/>
            <a:ext cx="908025" cy="105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4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7" grpId="0"/>
      <p:bldP spid="4" grpId="0"/>
      <p:bldP spid="13" grpId="0"/>
      <p:bldGraphic spid="16" grpId="0">
        <p:bldAsOne/>
      </p:bldGraphic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3BF29E5E-EB94-4BE4-AE4B-CB3510A21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688" y="122282"/>
            <a:ext cx="9300782" cy="584775"/>
          </a:xfrm>
          <a:prstGeom prst="rect">
            <a:avLst/>
          </a:prstGeo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 dirty="0" err="1"/>
              <a:t>Apa</a:t>
            </a:r>
            <a:r>
              <a:rPr lang="en-US" sz="3200" b="1" dirty="0"/>
              <a:t> yang </a:t>
            </a:r>
            <a:r>
              <a:rPr lang="en-US" sz="3200" b="1" dirty="0" err="1"/>
              <a:t>harus</a:t>
            </a:r>
            <a:r>
              <a:rPr lang="en-US" sz="3200" b="1" dirty="0"/>
              <a:t> </a:t>
            </a:r>
            <a:r>
              <a:rPr lang="en-US" sz="3200" b="1" dirty="0" err="1"/>
              <a:t>dilakukan</a:t>
            </a:r>
            <a:r>
              <a:rPr lang="en-US" sz="3200" b="1" dirty="0"/>
              <a:t> </a:t>
            </a:r>
            <a:r>
              <a:rPr lang="en-US" sz="3200" b="1" dirty="0" err="1"/>
              <a:t>oleh</a:t>
            </a:r>
            <a:r>
              <a:rPr lang="en-US" sz="3200" b="1" dirty="0"/>
              <a:t> </a:t>
            </a:r>
            <a:r>
              <a:rPr lang="en-US" sz="3200" b="1" dirty="0" err="1" smtClean="0"/>
              <a:t>Pengawas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Sekolah</a:t>
            </a:r>
            <a:r>
              <a:rPr lang="en-US" sz="3200" b="1" dirty="0"/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81638" y="4107098"/>
            <a:ext cx="6086475" cy="1164989"/>
            <a:chOff x="5100638" y="3592748"/>
            <a:chExt cx="6086475" cy="116498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BD79FC6-0A80-4E4B-A277-35AADDFC3EA6}"/>
                </a:ext>
              </a:extLst>
            </p:cNvPr>
            <p:cNvSpPr txBox="1"/>
            <p:nvPr/>
          </p:nvSpPr>
          <p:spPr>
            <a:xfrm>
              <a:off x="6251576" y="3592748"/>
              <a:ext cx="202485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d-ID" sz="2000" b="1" dirty="0">
                  <a:latin typeface="Calibri" charset="0"/>
                  <a:ea typeface="Calibri" charset="0"/>
                  <a:cs typeface="Calibri" charset="0"/>
                </a:rPr>
                <a:t>Literasi Teknologi</a:t>
              </a:r>
            </a:p>
          </p:txBody>
        </p:sp>
        <p:grpSp>
          <p:nvGrpSpPr>
            <p:cNvPr id="29" name="Group 152">
              <a:extLst>
                <a:ext uri="{FF2B5EF4-FFF2-40B4-BE49-F238E27FC236}">
                  <a16:creationId xmlns:a16="http://schemas.microsoft.com/office/drawing/2014/main" xmlns="" id="{2013D070-D8B0-4F3C-8DF5-B5F93A134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0638" y="3592748"/>
              <a:ext cx="1128712" cy="1164989"/>
              <a:chOff x="6052274" y="2716190"/>
              <a:chExt cx="670383" cy="67038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59C393DF-66E8-43C7-8BC1-1267BBD469C2}"/>
                  </a:ext>
                </a:extLst>
              </p:cNvPr>
              <p:cNvSpPr/>
              <p:nvPr/>
            </p:nvSpPr>
            <p:spPr>
              <a:xfrm>
                <a:off x="6052274" y="2716190"/>
                <a:ext cx="670383" cy="670384"/>
              </a:xfrm>
              <a:prstGeom prst="rect">
                <a:avLst/>
              </a:prstGeom>
              <a:solidFill>
                <a:schemeClr val="accent5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defRPr/>
                </a:pPr>
                <a:endParaRPr lang="id-ID" sz="2400">
                  <a:latin typeface="Corbel" panose="020B0503020204020204" pitchFamily="34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EAC634EF-8E34-465A-8E62-DD596660896B}"/>
                  </a:ext>
                </a:extLst>
              </p:cNvPr>
              <p:cNvSpPr/>
              <p:nvPr/>
            </p:nvSpPr>
            <p:spPr>
              <a:xfrm>
                <a:off x="6052274" y="3330859"/>
                <a:ext cx="670383" cy="5571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defRPr/>
                </a:pPr>
                <a:endParaRPr lang="id-ID" sz="2400">
                  <a:latin typeface="Corbel" panose="020B0503020204020204" pitchFamily="34" charset="0"/>
                </a:endParaRPr>
              </a:p>
            </p:txBody>
          </p:sp>
          <p:grpSp>
            <p:nvGrpSpPr>
              <p:cNvPr id="32" name="Group 124">
                <a:extLst>
                  <a:ext uri="{FF2B5EF4-FFF2-40B4-BE49-F238E27FC236}">
                    <a16:creationId xmlns:a16="http://schemas.microsoft.com/office/drawing/2014/main" xmlns="" id="{D2B3F386-E6B1-4869-8735-90F6EE40A693}"/>
                  </a:ext>
                </a:extLst>
              </p:cNvPr>
              <p:cNvGrpSpPr/>
              <p:nvPr/>
            </p:nvGrpSpPr>
            <p:grpSpPr>
              <a:xfrm>
                <a:off x="6211122" y="2860154"/>
                <a:ext cx="343649" cy="320738"/>
                <a:chOff x="1511296" y="1234210"/>
                <a:chExt cx="256867" cy="239742"/>
              </a:xfrm>
              <a:solidFill>
                <a:schemeClr val="bg1"/>
              </a:solidFill>
            </p:grpSpPr>
            <p:sp>
              <p:nvSpPr>
                <p:cNvPr id="33" name="Freeform 76">
                  <a:extLst>
                    <a:ext uri="{FF2B5EF4-FFF2-40B4-BE49-F238E27FC236}">
                      <a16:creationId xmlns:a16="http://schemas.microsoft.com/office/drawing/2014/main" xmlns="" id="{A2189831-5DFD-498D-A728-E07A137712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43231" y="1266144"/>
                  <a:ext cx="191609" cy="127739"/>
                </a:xfrm>
                <a:custGeom>
                  <a:avLst/>
                  <a:gdLst>
                    <a:gd name="T0" fmla="*/ 168 w 175"/>
                    <a:gd name="T1" fmla="*/ 0 h 117"/>
                    <a:gd name="T2" fmla="*/ 7 w 175"/>
                    <a:gd name="T3" fmla="*/ 0 h 117"/>
                    <a:gd name="T4" fmla="*/ 0 w 175"/>
                    <a:gd name="T5" fmla="*/ 8 h 117"/>
                    <a:gd name="T6" fmla="*/ 0 w 175"/>
                    <a:gd name="T7" fmla="*/ 110 h 117"/>
                    <a:gd name="T8" fmla="*/ 7 w 175"/>
                    <a:gd name="T9" fmla="*/ 117 h 117"/>
                    <a:gd name="T10" fmla="*/ 168 w 175"/>
                    <a:gd name="T11" fmla="*/ 117 h 117"/>
                    <a:gd name="T12" fmla="*/ 175 w 175"/>
                    <a:gd name="T13" fmla="*/ 110 h 117"/>
                    <a:gd name="T14" fmla="*/ 175 w 175"/>
                    <a:gd name="T15" fmla="*/ 8 h 117"/>
                    <a:gd name="T16" fmla="*/ 168 w 175"/>
                    <a:gd name="T17" fmla="*/ 0 h 117"/>
                    <a:gd name="T18" fmla="*/ 168 w 175"/>
                    <a:gd name="T19" fmla="*/ 110 h 117"/>
                    <a:gd name="T20" fmla="*/ 7 w 175"/>
                    <a:gd name="T21" fmla="*/ 110 h 117"/>
                    <a:gd name="T22" fmla="*/ 7 w 175"/>
                    <a:gd name="T23" fmla="*/ 8 h 117"/>
                    <a:gd name="T24" fmla="*/ 168 w 175"/>
                    <a:gd name="T25" fmla="*/ 8 h 117"/>
                    <a:gd name="T26" fmla="*/ 168 w 175"/>
                    <a:gd name="T27" fmla="*/ 11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5" h="117">
                      <a:moveTo>
                        <a:pt x="168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8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4"/>
                        <a:pt x="3" y="117"/>
                        <a:pt x="7" y="117"/>
                      </a:cubicBezTo>
                      <a:cubicBezTo>
                        <a:pt x="168" y="117"/>
                        <a:pt x="168" y="117"/>
                        <a:pt x="168" y="117"/>
                      </a:cubicBezTo>
                      <a:cubicBezTo>
                        <a:pt x="172" y="117"/>
                        <a:pt x="175" y="114"/>
                        <a:pt x="175" y="110"/>
                      </a:cubicBezTo>
                      <a:cubicBezTo>
                        <a:pt x="175" y="8"/>
                        <a:pt x="175" y="8"/>
                        <a:pt x="175" y="8"/>
                      </a:cubicBezTo>
                      <a:cubicBezTo>
                        <a:pt x="175" y="3"/>
                        <a:pt x="172" y="0"/>
                        <a:pt x="168" y="0"/>
                      </a:cubicBezTo>
                      <a:close/>
                      <a:moveTo>
                        <a:pt x="168" y="110"/>
                      </a:moveTo>
                      <a:cubicBezTo>
                        <a:pt x="7" y="110"/>
                        <a:pt x="7" y="110"/>
                        <a:pt x="7" y="110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168" y="8"/>
                        <a:pt x="168" y="8"/>
                        <a:pt x="168" y="8"/>
                      </a:cubicBezTo>
                      <a:lnTo>
                        <a:pt x="168" y="1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d-ID" sz="2400">
                    <a:latin typeface="Calibri" charset="0"/>
                  </a:endParaRPr>
                </a:p>
              </p:txBody>
            </p:sp>
            <p:sp>
              <p:nvSpPr>
                <p:cNvPr id="34" name="Freeform 77">
                  <a:extLst>
                    <a:ext uri="{FF2B5EF4-FFF2-40B4-BE49-F238E27FC236}">
                      <a16:creationId xmlns:a16="http://schemas.microsoft.com/office/drawing/2014/main" xmlns="" id="{0A92EA1D-374D-413D-9806-0A0A15814F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11296" y="1234210"/>
                  <a:ext cx="256867" cy="239742"/>
                </a:xfrm>
                <a:custGeom>
                  <a:avLst/>
                  <a:gdLst>
                    <a:gd name="T0" fmla="*/ 212 w 234"/>
                    <a:gd name="T1" fmla="*/ 0 h 219"/>
                    <a:gd name="T2" fmla="*/ 22 w 234"/>
                    <a:gd name="T3" fmla="*/ 0 h 219"/>
                    <a:gd name="T4" fmla="*/ 0 w 234"/>
                    <a:gd name="T5" fmla="*/ 22 h 219"/>
                    <a:gd name="T6" fmla="*/ 0 w 234"/>
                    <a:gd name="T7" fmla="*/ 168 h 219"/>
                    <a:gd name="T8" fmla="*/ 22 w 234"/>
                    <a:gd name="T9" fmla="*/ 190 h 219"/>
                    <a:gd name="T10" fmla="*/ 95 w 234"/>
                    <a:gd name="T11" fmla="*/ 190 h 219"/>
                    <a:gd name="T12" fmla="*/ 95 w 234"/>
                    <a:gd name="T13" fmla="*/ 199 h 219"/>
                    <a:gd name="T14" fmla="*/ 49 w 234"/>
                    <a:gd name="T15" fmla="*/ 205 h 219"/>
                    <a:gd name="T16" fmla="*/ 44 w 234"/>
                    <a:gd name="T17" fmla="*/ 212 h 219"/>
                    <a:gd name="T18" fmla="*/ 51 w 234"/>
                    <a:gd name="T19" fmla="*/ 219 h 219"/>
                    <a:gd name="T20" fmla="*/ 182 w 234"/>
                    <a:gd name="T21" fmla="*/ 219 h 219"/>
                    <a:gd name="T22" fmla="*/ 190 w 234"/>
                    <a:gd name="T23" fmla="*/ 212 h 219"/>
                    <a:gd name="T24" fmla="*/ 184 w 234"/>
                    <a:gd name="T25" fmla="*/ 205 h 219"/>
                    <a:gd name="T26" fmla="*/ 139 w 234"/>
                    <a:gd name="T27" fmla="*/ 199 h 219"/>
                    <a:gd name="T28" fmla="*/ 139 w 234"/>
                    <a:gd name="T29" fmla="*/ 190 h 219"/>
                    <a:gd name="T30" fmla="*/ 212 w 234"/>
                    <a:gd name="T31" fmla="*/ 190 h 219"/>
                    <a:gd name="T32" fmla="*/ 234 w 234"/>
                    <a:gd name="T33" fmla="*/ 168 h 219"/>
                    <a:gd name="T34" fmla="*/ 234 w 234"/>
                    <a:gd name="T35" fmla="*/ 22 h 219"/>
                    <a:gd name="T36" fmla="*/ 212 w 234"/>
                    <a:gd name="T37" fmla="*/ 0 h 219"/>
                    <a:gd name="T38" fmla="*/ 219 w 234"/>
                    <a:gd name="T39" fmla="*/ 168 h 219"/>
                    <a:gd name="T40" fmla="*/ 212 w 234"/>
                    <a:gd name="T41" fmla="*/ 175 h 219"/>
                    <a:gd name="T42" fmla="*/ 146 w 234"/>
                    <a:gd name="T43" fmla="*/ 175 h 219"/>
                    <a:gd name="T44" fmla="*/ 88 w 234"/>
                    <a:gd name="T45" fmla="*/ 175 h 219"/>
                    <a:gd name="T46" fmla="*/ 22 w 234"/>
                    <a:gd name="T47" fmla="*/ 175 h 219"/>
                    <a:gd name="T48" fmla="*/ 14 w 234"/>
                    <a:gd name="T49" fmla="*/ 168 h 219"/>
                    <a:gd name="T50" fmla="*/ 14 w 234"/>
                    <a:gd name="T51" fmla="*/ 22 h 219"/>
                    <a:gd name="T52" fmla="*/ 22 w 234"/>
                    <a:gd name="T53" fmla="*/ 15 h 219"/>
                    <a:gd name="T54" fmla="*/ 212 w 234"/>
                    <a:gd name="T55" fmla="*/ 15 h 219"/>
                    <a:gd name="T56" fmla="*/ 219 w 234"/>
                    <a:gd name="T57" fmla="*/ 22 h 219"/>
                    <a:gd name="T58" fmla="*/ 219 w 234"/>
                    <a:gd name="T59" fmla="*/ 168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34" h="219">
                      <a:moveTo>
                        <a:pt x="212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0"/>
                        <a:pt x="10" y="190"/>
                        <a:pt x="22" y="190"/>
                      </a:cubicBezTo>
                      <a:cubicBezTo>
                        <a:pt x="95" y="190"/>
                        <a:pt x="95" y="190"/>
                        <a:pt x="95" y="190"/>
                      </a:cubicBezTo>
                      <a:cubicBezTo>
                        <a:pt x="95" y="199"/>
                        <a:pt x="95" y="199"/>
                        <a:pt x="95" y="199"/>
                      </a:cubicBezTo>
                      <a:cubicBezTo>
                        <a:pt x="49" y="205"/>
                        <a:pt x="49" y="205"/>
                        <a:pt x="49" y="205"/>
                      </a:cubicBezTo>
                      <a:cubicBezTo>
                        <a:pt x="46" y="206"/>
                        <a:pt x="44" y="208"/>
                        <a:pt x="44" y="212"/>
                      </a:cubicBezTo>
                      <a:cubicBezTo>
                        <a:pt x="44" y="216"/>
                        <a:pt x="47" y="219"/>
                        <a:pt x="51" y="219"/>
                      </a:cubicBezTo>
                      <a:cubicBezTo>
                        <a:pt x="182" y="219"/>
                        <a:pt x="182" y="219"/>
                        <a:pt x="182" y="219"/>
                      </a:cubicBezTo>
                      <a:cubicBezTo>
                        <a:pt x="186" y="219"/>
                        <a:pt x="190" y="216"/>
                        <a:pt x="190" y="212"/>
                      </a:cubicBezTo>
                      <a:cubicBezTo>
                        <a:pt x="190" y="208"/>
                        <a:pt x="187" y="206"/>
                        <a:pt x="184" y="205"/>
                      </a:cubicBezTo>
                      <a:cubicBezTo>
                        <a:pt x="139" y="199"/>
                        <a:pt x="139" y="199"/>
                        <a:pt x="139" y="199"/>
                      </a:cubicBezTo>
                      <a:cubicBezTo>
                        <a:pt x="139" y="190"/>
                        <a:pt x="139" y="190"/>
                        <a:pt x="139" y="190"/>
                      </a:cubicBezTo>
                      <a:cubicBezTo>
                        <a:pt x="212" y="190"/>
                        <a:pt x="212" y="190"/>
                        <a:pt x="212" y="190"/>
                      </a:cubicBezTo>
                      <a:cubicBezTo>
                        <a:pt x="224" y="190"/>
                        <a:pt x="234" y="180"/>
                        <a:pt x="234" y="168"/>
                      </a:cubicBezTo>
                      <a:cubicBezTo>
                        <a:pt x="234" y="22"/>
                        <a:pt x="234" y="22"/>
                        <a:pt x="234" y="22"/>
                      </a:cubicBezTo>
                      <a:cubicBezTo>
                        <a:pt x="234" y="10"/>
                        <a:pt x="224" y="0"/>
                        <a:pt x="212" y="0"/>
                      </a:cubicBezTo>
                      <a:close/>
                      <a:moveTo>
                        <a:pt x="219" y="168"/>
                      </a:moveTo>
                      <a:cubicBezTo>
                        <a:pt x="219" y="172"/>
                        <a:pt x="216" y="175"/>
                        <a:pt x="212" y="175"/>
                      </a:cubicBezTo>
                      <a:cubicBezTo>
                        <a:pt x="146" y="175"/>
                        <a:pt x="146" y="175"/>
                        <a:pt x="146" y="175"/>
                      </a:cubicBezTo>
                      <a:cubicBezTo>
                        <a:pt x="88" y="175"/>
                        <a:pt x="88" y="175"/>
                        <a:pt x="88" y="175"/>
                      </a:cubicBezTo>
                      <a:cubicBezTo>
                        <a:pt x="22" y="175"/>
                        <a:pt x="22" y="175"/>
                        <a:pt x="22" y="175"/>
                      </a:cubicBezTo>
                      <a:cubicBezTo>
                        <a:pt x="18" y="175"/>
                        <a:pt x="14" y="172"/>
                        <a:pt x="14" y="168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4" y="18"/>
                        <a:pt x="18" y="15"/>
                        <a:pt x="22" y="15"/>
                      </a:cubicBezTo>
                      <a:cubicBezTo>
                        <a:pt x="212" y="15"/>
                        <a:pt x="212" y="15"/>
                        <a:pt x="212" y="15"/>
                      </a:cubicBezTo>
                      <a:cubicBezTo>
                        <a:pt x="216" y="15"/>
                        <a:pt x="219" y="18"/>
                        <a:pt x="219" y="22"/>
                      </a:cubicBezTo>
                      <a:lnTo>
                        <a:pt x="219" y="1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d-ID" sz="2400">
                    <a:latin typeface="Calibri" charset="0"/>
                  </a:endParaRPr>
                </a:p>
              </p:txBody>
            </p:sp>
          </p:grp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78E5F06-D201-48BE-A529-AED62055E2F7}"/>
                </a:ext>
              </a:extLst>
            </p:cNvPr>
            <p:cNvSpPr txBox="1"/>
            <p:nvPr/>
          </p:nvSpPr>
          <p:spPr>
            <a:xfrm>
              <a:off x="6301284" y="4008876"/>
              <a:ext cx="488582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Calibri Light" charset="0"/>
                  <a:ea typeface="Calibri Light" charset="0"/>
                  <a:cs typeface="Calibri Light" charset="0"/>
                </a:rPr>
                <a:t>Memahami cara kerja mesin, aplikasi teknologi (</a:t>
              </a:r>
              <a:r>
                <a:rPr lang="en-US" sz="1600" i="1" dirty="0">
                  <a:latin typeface="Calibri Light" charset="0"/>
                  <a:ea typeface="Calibri Light" charset="0"/>
                  <a:cs typeface="Calibri Light" charset="0"/>
                </a:rPr>
                <a:t>Coding, Artificial Intelligence, &amp; Engineering Principles</a:t>
              </a:r>
              <a:r>
                <a:rPr lang="en-US" sz="1600" dirty="0">
                  <a:latin typeface="Calibri Light" charset="0"/>
                  <a:ea typeface="Calibri Light" charset="0"/>
                  <a:cs typeface="Calibri Light" charset="0"/>
                </a:rPr>
                <a:t>).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251576" y="5417351"/>
            <a:ext cx="4764087" cy="1148553"/>
            <a:chOff x="6251576" y="5207801"/>
            <a:chExt cx="4764087" cy="114855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E0DB2EC-2493-413B-8946-117473A7971F}"/>
                </a:ext>
              </a:extLst>
            </p:cNvPr>
            <p:cNvSpPr txBox="1"/>
            <p:nvPr/>
          </p:nvSpPr>
          <p:spPr>
            <a:xfrm>
              <a:off x="7594291" y="5231475"/>
              <a:ext cx="192507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d-ID" sz="2000" b="1" dirty="0">
                  <a:latin typeface="Calibri" charset="0"/>
                  <a:ea typeface="Calibri" charset="0"/>
                  <a:cs typeface="Calibri" charset="0"/>
                </a:rPr>
                <a:t>Literasi Manusia</a:t>
              </a:r>
            </a:p>
          </p:txBody>
        </p:sp>
        <p:grpSp>
          <p:nvGrpSpPr>
            <p:cNvPr id="23" name="Group 24">
              <a:extLst>
                <a:ext uri="{FF2B5EF4-FFF2-40B4-BE49-F238E27FC236}">
                  <a16:creationId xmlns:a16="http://schemas.microsoft.com/office/drawing/2014/main" xmlns="" id="{AD90B15A-A59F-4161-BC71-68633825C5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51576" y="5207801"/>
              <a:ext cx="1135062" cy="1148553"/>
              <a:chOff x="6054369" y="3974986"/>
              <a:chExt cx="670383" cy="67038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975AC0DB-4201-4C35-9ED5-E81EF8223020}"/>
                  </a:ext>
                </a:extLst>
              </p:cNvPr>
              <p:cNvSpPr/>
              <p:nvPr/>
            </p:nvSpPr>
            <p:spPr>
              <a:xfrm>
                <a:off x="6054369" y="3974986"/>
                <a:ext cx="670383" cy="670384"/>
              </a:xfrm>
              <a:prstGeom prst="rect">
                <a:avLst/>
              </a:prstGeom>
              <a:solidFill>
                <a:schemeClr val="accent4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defRPr/>
                </a:pPr>
                <a:endParaRPr lang="id-ID" sz="2400">
                  <a:latin typeface="Corbel" panose="020B050302020402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ACA7BCCD-3678-4F30-A712-562BB685916C}"/>
                  </a:ext>
                </a:extLst>
              </p:cNvPr>
              <p:cNvSpPr/>
              <p:nvPr/>
            </p:nvSpPr>
            <p:spPr>
              <a:xfrm>
                <a:off x="6054369" y="4589655"/>
                <a:ext cx="670383" cy="5571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defRPr/>
                </a:pPr>
                <a:endParaRPr lang="id-ID" sz="2400">
                  <a:latin typeface="Corbel" panose="020B0503020204020204" pitchFamily="34" charset="0"/>
                </a:endParaRPr>
              </a:p>
            </p:txBody>
          </p:sp>
          <p:grpSp>
            <p:nvGrpSpPr>
              <p:cNvPr id="26" name="Group 16">
                <a:extLst>
                  <a:ext uri="{FF2B5EF4-FFF2-40B4-BE49-F238E27FC236}">
                    <a16:creationId xmlns:a16="http://schemas.microsoft.com/office/drawing/2014/main" xmlns="" id="{FFBB3F53-486C-4F1A-90E7-BC4D79B7CF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14041" y="4145983"/>
                <a:ext cx="336411" cy="290180"/>
                <a:chOff x="3258122" y="1950706"/>
                <a:chExt cx="336411" cy="290180"/>
              </a:xfrm>
            </p:grpSpPr>
            <p:sp>
              <p:nvSpPr>
                <p:cNvPr id="27" name="Freeform 34">
                  <a:extLst>
                    <a:ext uri="{FF2B5EF4-FFF2-40B4-BE49-F238E27FC236}">
                      <a16:creationId xmlns:a16="http://schemas.microsoft.com/office/drawing/2014/main" xmlns="" id="{3005447F-597E-48C5-A328-F9CAD5287A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258597" y="1950450"/>
                  <a:ext cx="335191" cy="291159"/>
                </a:xfrm>
                <a:custGeom>
                  <a:avLst/>
                  <a:gdLst>
                    <a:gd name="T0" fmla="*/ 298189 w 1232"/>
                    <a:gd name="T1" fmla="*/ 36738 h 1062"/>
                    <a:gd name="T2" fmla="*/ 167596 w 1232"/>
                    <a:gd name="T3" fmla="*/ 33722 h 1062"/>
                    <a:gd name="T4" fmla="*/ 37002 w 1232"/>
                    <a:gd name="T5" fmla="*/ 36738 h 1062"/>
                    <a:gd name="T6" fmla="*/ 37002 w 1232"/>
                    <a:gd name="T7" fmla="*/ 170528 h 1062"/>
                    <a:gd name="T8" fmla="*/ 146374 w 1232"/>
                    <a:gd name="T9" fmla="*/ 279644 h 1062"/>
                    <a:gd name="T10" fmla="*/ 188817 w 1232"/>
                    <a:gd name="T11" fmla="*/ 279644 h 1062"/>
                    <a:gd name="T12" fmla="*/ 298189 w 1232"/>
                    <a:gd name="T13" fmla="*/ 170528 h 1062"/>
                    <a:gd name="T14" fmla="*/ 298189 w 1232"/>
                    <a:gd name="T15" fmla="*/ 36738 h 1062"/>
                    <a:gd name="T16" fmla="*/ 284042 w 1232"/>
                    <a:gd name="T17" fmla="*/ 156272 h 1062"/>
                    <a:gd name="T18" fmla="*/ 174669 w 1232"/>
                    <a:gd name="T19" fmla="*/ 265388 h 1062"/>
                    <a:gd name="T20" fmla="*/ 160522 w 1232"/>
                    <a:gd name="T21" fmla="*/ 265388 h 1062"/>
                    <a:gd name="T22" fmla="*/ 51149 w 1232"/>
                    <a:gd name="T23" fmla="*/ 156272 h 1062"/>
                    <a:gd name="T24" fmla="*/ 51149 w 1232"/>
                    <a:gd name="T25" fmla="*/ 50720 h 1062"/>
                    <a:gd name="T26" fmla="*/ 154264 w 1232"/>
                    <a:gd name="T27" fmla="*/ 48527 h 1062"/>
                    <a:gd name="T28" fmla="*/ 167596 w 1232"/>
                    <a:gd name="T29" fmla="*/ 60590 h 1062"/>
                    <a:gd name="T30" fmla="*/ 180927 w 1232"/>
                    <a:gd name="T31" fmla="*/ 48527 h 1062"/>
                    <a:gd name="T32" fmla="*/ 284042 w 1232"/>
                    <a:gd name="T33" fmla="*/ 50720 h 1062"/>
                    <a:gd name="T34" fmla="*/ 284042 w 1232"/>
                    <a:gd name="T35" fmla="*/ 156272 h 106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232" h="1062">
                      <a:moveTo>
                        <a:pt x="1096" y="134"/>
                      </a:moveTo>
                      <a:cubicBezTo>
                        <a:pt x="964" y="3"/>
                        <a:pt x="753" y="0"/>
                        <a:pt x="616" y="123"/>
                      </a:cubicBezTo>
                      <a:cubicBezTo>
                        <a:pt x="479" y="0"/>
                        <a:pt x="268" y="3"/>
                        <a:pt x="136" y="134"/>
                      </a:cubicBezTo>
                      <a:cubicBezTo>
                        <a:pt x="0" y="268"/>
                        <a:pt x="0" y="487"/>
                        <a:pt x="136" y="622"/>
                      </a:cubicBezTo>
                      <a:cubicBezTo>
                        <a:pt x="175" y="660"/>
                        <a:pt x="538" y="1020"/>
                        <a:pt x="538" y="1020"/>
                      </a:cubicBezTo>
                      <a:cubicBezTo>
                        <a:pt x="581" y="1062"/>
                        <a:pt x="651" y="1062"/>
                        <a:pt x="694" y="1020"/>
                      </a:cubicBezTo>
                      <a:cubicBezTo>
                        <a:pt x="694" y="1020"/>
                        <a:pt x="1092" y="626"/>
                        <a:pt x="1096" y="622"/>
                      </a:cubicBezTo>
                      <a:cubicBezTo>
                        <a:pt x="1232" y="487"/>
                        <a:pt x="1232" y="268"/>
                        <a:pt x="1096" y="134"/>
                      </a:cubicBezTo>
                      <a:close/>
                      <a:moveTo>
                        <a:pt x="1044" y="570"/>
                      </a:moveTo>
                      <a:cubicBezTo>
                        <a:pt x="642" y="968"/>
                        <a:pt x="642" y="968"/>
                        <a:pt x="642" y="968"/>
                      </a:cubicBezTo>
                      <a:cubicBezTo>
                        <a:pt x="628" y="982"/>
                        <a:pt x="604" y="982"/>
                        <a:pt x="590" y="968"/>
                      </a:cubicBezTo>
                      <a:cubicBezTo>
                        <a:pt x="188" y="570"/>
                        <a:pt x="188" y="570"/>
                        <a:pt x="188" y="570"/>
                      </a:cubicBezTo>
                      <a:cubicBezTo>
                        <a:pt x="81" y="464"/>
                        <a:pt x="81" y="291"/>
                        <a:pt x="188" y="185"/>
                      </a:cubicBezTo>
                      <a:cubicBezTo>
                        <a:pt x="291" y="82"/>
                        <a:pt x="458" y="79"/>
                        <a:pt x="567" y="177"/>
                      </a:cubicBezTo>
                      <a:cubicBezTo>
                        <a:pt x="616" y="221"/>
                        <a:pt x="616" y="221"/>
                        <a:pt x="616" y="221"/>
                      </a:cubicBezTo>
                      <a:cubicBezTo>
                        <a:pt x="665" y="177"/>
                        <a:pt x="665" y="177"/>
                        <a:pt x="665" y="177"/>
                      </a:cubicBezTo>
                      <a:cubicBezTo>
                        <a:pt x="774" y="79"/>
                        <a:pt x="941" y="82"/>
                        <a:pt x="1044" y="185"/>
                      </a:cubicBezTo>
                      <a:cubicBezTo>
                        <a:pt x="1151" y="291"/>
                        <a:pt x="1151" y="464"/>
                        <a:pt x="1044" y="57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35">
                  <a:extLst>
                    <a:ext uri="{FF2B5EF4-FFF2-40B4-BE49-F238E27FC236}">
                      <a16:creationId xmlns:a16="http://schemas.microsoft.com/office/drawing/2014/main" xmlns="" id="{793D2B67-A430-47B0-9994-4EA70CCA1C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8187" y="2009761"/>
                  <a:ext cx="46554" cy="46729"/>
                </a:xfrm>
                <a:custGeom>
                  <a:avLst/>
                  <a:gdLst>
                    <a:gd name="T0" fmla="*/ 41441 w 173"/>
                    <a:gd name="T1" fmla="*/ 0 h 173"/>
                    <a:gd name="T2" fmla="*/ 41441 w 173"/>
                    <a:gd name="T3" fmla="*/ 0 h 173"/>
                    <a:gd name="T4" fmla="*/ 0 w 173"/>
                    <a:gd name="T5" fmla="*/ 41597 h 173"/>
                    <a:gd name="T6" fmla="*/ 0 w 173"/>
                    <a:gd name="T7" fmla="*/ 41597 h 173"/>
                    <a:gd name="T8" fmla="*/ 4844 w 173"/>
                    <a:gd name="T9" fmla="*/ 46729 h 173"/>
                    <a:gd name="T10" fmla="*/ 9688 w 173"/>
                    <a:gd name="T11" fmla="*/ 41597 h 173"/>
                    <a:gd name="T12" fmla="*/ 9688 w 173"/>
                    <a:gd name="T13" fmla="*/ 41597 h 173"/>
                    <a:gd name="T14" fmla="*/ 41441 w 173"/>
                    <a:gd name="T15" fmla="*/ 9724 h 173"/>
                    <a:gd name="T16" fmla="*/ 41441 w 173"/>
                    <a:gd name="T17" fmla="*/ 9724 h 173"/>
                    <a:gd name="T18" fmla="*/ 46554 w 173"/>
                    <a:gd name="T19" fmla="*/ 4862 h 173"/>
                    <a:gd name="T20" fmla="*/ 41441 w 173"/>
                    <a:gd name="T21" fmla="*/ 0 h 17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3" h="173">
                      <a:moveTo>
                        <a:pt x="154" y="0"/>
                      </a:move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69" y="0"/>
                        <a:pt x="0" y="69"/>
                        <a:pt x="0" y="154"/>
                      </a:cubicBezTo>
                      <a:cubicBezTo>
                        <a:pt x="0" y="154"/>
                        <a:pt x="0" y="154"/>
                        <a:pt x="0" y="154"/>
                      </a:cubicBezTo>
                      <a:cubicBezTo>
                        <a:pt x="0" y="165"/>
                        <a:pt x="8" y="173"/>
                        <a:pt x="18" y="173"/>
                      </a:cubicBezTo>
                      <a:cubicBezTo>
                        <a:pt x="28" y="173"/>
                        <a:pt x="36" y="165"/>
                        <a:pt x="36" y="154"/>
                      </a:cubicBezTo>
                      <a:cubicBezTo>
                        <a:pt x="36" y="154"/>
                        <a:pt x="36" y="154"/>
                        <a:pt x="36" y="154"/>
                      </a:cubicBezTo>
                      <a:cubicBezTo>
                        <a:pt x="36" y="89"/>
                        <a:pt x="89" y="36"/>
                        <a:pt x="154" y="36"/>
                      </a:cubicBezTo>
                      <a:cubicBezTo>
                        <a:pt x="154" y="36"/>
                        <a:pt x="154" y="36"/>
                        <a:pt x="154" y="36"/>
                      </a:cubicBezTo>
                      <a:cubicBezTo>
                        <a:pt x="165" y="36"/>
                        <a:pt x="173" y="28"/>
                        <a:pt x="173" y="18"/>
                      </a:cubicBezTo>
                      <a:cubicBezTo>
                        <a:pt x="173" y="8"/>
                        <a:pt x="165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FDA1A935-25B0-4501-805B-05BCEA96BB35}"/>
                </a:ext>
              </a:extLst>
            </p:cNvPr>
            <p:cNvSpPr txBox="1"/>
            <p:nvPr/>
          </p:nvSpPr>
          <p:spPr>
            <a:xfrm>
              <a:off x="7594291" y="5682004"/>
              <a:ext cx="34213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i="1" dirty="0">
                  <a:latin typeface="Calibri Light" charset="0"/>
                  <a:ea typeface="Calibri Light" charset="0"/>
                  <a:cs typeface="Calibri Light" charset="0"/>
                </a:rPr>
                <a:t>Humanities</a:t>
              </a:r>
              <a:r>
                <a:rPr lang="en-US" dirty="0">
                  <a:latin typeface="Calibri Light" charset="0"/>
                  <a:ea typeface="Calibri Light" charset="0"/>
                  <a:cs typeface="Calibri Light" charset="0"/>
                </a:rPr>
                <a:t>, Komunikasi, &amp; Desain.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033964" y="2834861"/>
            <a:ext cx="6470730" cy="1063702"/>
            <a:chOff x="4081464" y="2130011"/>
            <a:chExt cx="6470730" cy="1063702"/>
          </a:xfrm>
        </p:grpSpPr>
        <p:sp>
          <p:nvSpPr>
            <p:cNvPr id="20" name="TextBox 81">
              <a:extLst>
                <a:ext uri="{FF2B5EF4-FFF2-40B4-BE49-F238E27FC236}">
                  <a16:creationId xmlns:a16="http://schemas.microsoft.com/office/drawing/2014/main" xmlns="" id="{F928C894-2029-4081-94AC-974D9D0AA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683" y="2130011"/>
              <a:ext cx="150528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defRPr/>
              </a:pPr>
              <a:r>
                <a:rPr lang="id-ID" altLang="en-US" sz="2000" b="1" dirty="0" err="1">
                  <a:ea typeface="Calibri" charset="0"/>
                  <a:cs typeface="Calibri" charset="0"/>
                </a:rPr>
                <a:t>Literasi</a:t>
              </a:r>
              <a:r>
                <a:rPr lang="id-ID" altLang="en-US" sz="2000" b="1" dirty="0">
                  <a:ea typeface="Calibri" charset="0"/>
                  <a:cs typeface="Calibri" charset="0"/>
                </a:rPr>
                <a:t> Data</a:t>
              </a:r>
            </a:p>
          </p:txBody>
        </p:sp>
        <p:grpSp>
          <p:nvGrpSpPr>
            <p:cNvPr id="35" name="Group 153">
              <a:extLst>
                <a:ext uri="{FF2B5EF4-FFF2-40B4-BE49-F238E27FC236}">
                  <a16:creationId xmlns:a16="http://schemas.microsoft.com/office/drawing/2014/main" xmlns="" id="{416B60A5-9670-4452-8ECB-6464CB8529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1464" y="2178050"/>
              <a:ext cx="1019174" cy="1015663"/>
              <a:chOff x="5399808" y="1779662"/>
              <a:chExt cx="670383" cy="670384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9BA03427-4268-43EA-AEC9-3CD40001241F}"/>
                  </a:ext>
                </a:extLst>
              </p:cNvPr>
              <p:cNvSpPr/>
              <p:nvPr/>
            </p:nvSpPr>
            <p:spPr>
              <a:xfrm>
                <a:off x="5399808" y="1779662"/>
                <a:ext cx="670383" cy="670384"/>
              </a:xfrm>
              <a:prstGeom prst="rect">
                <a:avLst/>
              </a:prstGeom>
              <a:solidFill>
                <a:schemeClr val="accent6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defRPr/>
                </a:pPr>
                <a:endParaRPr lang="id-ID" sz="2400">
                  <a:latin typeface="Corbel" panose="020B0503020204020204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00A7C061-D301-4F18-B2F4-819F405AFEA4}"/>
                  </a:ext>
                </a:extLst>
              </p:cNvPr>
              <p:cNvSpPr/>
              <p:nvPr/>
            </p:nvSpPr>
            <p:spPr>
              <a:xfrm>
                <a:off x="5399808" y="2394331"/>
                <a:ext cx="670383" cy="5571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defRPr/>
                </a:pPr>
                <a:endParaRPr lang="id-ID" sz="2400">
                  <a:latin typeface="Corbel" panose="020B0503020204020204" pitchFamily="34" charset="0"/>
                </a:endParaRPr>
              </a:p>
            </p:txBody>
          </p:sp>
          <p:grpSp>
            <p:nvGrpSpPr>
              <p:cNvPr id="38" name="Group 127">
                <a:extLst>
                  <a:ext uri="{FF2B5EF4-FFF2-40B4-BE49-F238E27FC236}">
                    <a16:creationId xmlns:a16="http://schemas.microsoft.com/office/drawing/2014/main" xmlns="" id="{E9858E09-6142-447E-8660-C9E47FDA7113}"/>
                  </a:ext>
                </a:extLst>
              </p:cNvPr>
              <p:cNvGrpSpPr/>
              <p:nvPr/>
            </p:nvGrpSpPr>
            <p:grpSpPr>
              <a:xfrm>
                <a:off x="5572205" y="1918683"/>
                <a:ext cx="325587" cy="334872"/>
                <a:chOff x="998489" y="2241774"/>
                <a:chExt cx="256404" cy="239742"/>
              </a:xfrm>
              <a:solidFill>
                <a:schemeClr val="bg1"/>
              </a:solidFill>
            </p:grpSpPr>
            <p:sp>
              <p:nvSpPr>
                <p:cNvPr id="39" name="Freeform 58">
                  <a:extLst>
                    <a:ext uri="{FF2B5EF4-FFF2-40B4-BE49-F238E27FC236}">
                      <a16:creationId xmlns:a16="http://schemas.microsoft.com/office/drawing/2014/main" xmlns="" id="{6696E4EC-44C8-4179-AECA-E5468D7AA6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98489" y="2241774"/>
                  <a:ext cx="256404" cy="239742"/>
                </a:xfrm>
                <a:custGeom>
                  <a:avLst/>
                  <a:gdLst>
                    <a:gd name="T0" fmla="*/ 230 w 234"/>
                    <a:gd name="T1" fmla="*/ 48 h 219"/>
                    <a:gd name="T2" fmla="*/ 186 w 234"/>
                    <a:gd name="T3" fmla="*/ 5 h 219"/>
                    <a:gd name="T4" fmla="*/ 176 w 234"/>
                    <a:gd name="T5" fmla="*/ 0 h 219"/>
                    <a:gd name="T6" fmla="*/ 22 w 234"/>
                    <a:gd name="T7" fmla="*/ 0 h 219"/>
                    <a:gd name="T8" fmla="*/ 0 w 234"/>
                    <a:gd name="T9" fmla="*/ 22 h 219"/>
                    <a:gd name="T10" fmla="*/ 0 w 234"/>
                    <a:gd name="T11" fmla="*/ 197 h 219"/>
                    <a:gd name="T12" fmla="*/ 22 w 234"/>
                    <a:gd name="T13" fmla="*/ 219 h 219"/>
                    <a:gd name="T14" fmla="*/ 212 w 234"/>
                    <a:gd name="T15" fmla="*/ 219 h 219"/>
                    <a:gd name="T16" fmla="*/ 234 w 234"/>
                    <a:gd name="T17" fmla="*/ 197 h 219"/>
                    <a:gd name="T18" fmla="*/ 234 w 234"/>
                    <a:gd name="T19" fmla="*/ 59 h 219"/>
                    <a:gd name="T20" fmla="*/ 230 w 234"/>
                    <a:gd name="T21" fmla="*/ 48 h 219"/>
                    <a:gd name="T22" fmla="*/ 220 w 234"/>
                    <a:gd name="T23" fmla="*/ 197 h 219"/>
                    <a:gd name="T24" fmla="*/ 212 w 234"/>
                    <a:gd name="T25" fmla="*/ 205 h 219"/>
                    <a:gd name="T26" fmla="*/ 22 w 234"/>
                    <a:gd name="T27" fmla="*/ 205 h 219"/>
                    <a:gd name="T28" fmla="*/ 15 w 234"/>
                    <a:gd name="T29" fmla="*/ 197 h 219"/>
                    <a:gd name="T30" fmla="*/ 15 w 234"/>
                    <a:gd name="T31" fmla="*/ 22 h 219"/>
                    <a:gd name="T32" fmla="*/ 22 w 234"/>
                    <a:gd name="T33" fmla="*/ 15 h 219"/>
                    <a:gd name="T34" fmla="*/ 168 w 234"/>
                    <a:gd name="T35" fmla="*/ 15 h 219"/>
                    <a:gd name="T36" fmla="*/ 168 w 234"/>
                    <a:gd name="T37" fmla="*/ 44 h 219"/>
                    <a:gd name="T38" fmla="*/ 168 w 234"/>
                    <a:gd name="T39" fmla="*/ 44 h 219"/>
                    <a:gd name="T40" fmla="*/ 190 w 234"/>
                    <a:gd name="T41" fmla="*/ 66 h 219"/>
                    <a:gd name="T42" fmla="*/ 198 w 234"/>
                    <a:gd name="T43" fmla="*/ 66 h 219"/>
                    <a:gd name="T44" fmla="*/ 220 w 234"/>
                    <a:gd name="T45" fmla="*/ 66 h 219"/>
                    <a:gd name="T46" fmla="*/ 220 w 234"/>
                    <a:gd name="T47" fmla="*/ 197 h 219"/>
                    <a:gd name="T48" fmla="*/ 198 w 234"/>
                    <a:gd name="T49" fmla="*/ 59 h 219"/>
                    <a:gd name="T50" fmla="*/ 190 w 234"/>
                    <a:gd name="T51" fmla="*/ 59 h 219"/>
                    <a:gd name="T52" fmla="*/ 176 w 234"/>
                    <a:gd name="T53" fmla="*/ 44 h 219"/>
                    <a:gd name="T54" fmla="*/ 176 w 234"/>
                    <a:gd name="T55" fmla="*/ 44 h 219"/>
                    <a:gd name="T56" fmla="*/ 176 w 234"/>
                    <a:gd name="T57" fmla="*/ 15 h 219"/>
                    <a:gd name="T58" fmla="*/ 220 w 234"/>
                    <a:gd name="T59" fmla="*/ 59 h 219"/>
                    <a:gd name="T60" fmla="*/ 198 w 234"/>
                    <a:gd name="T61" fmla="*/ 59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34" h="219">
                      <a:moveTo>
                        <a:pt x="230" y="48"/>
                      </a:moveTo>
                      <a:cubicBezTo>
                        <a:pt x="186" y="5"/>
                        <a:pt x="186" y="5"/>
                        <a:pt x="186" y="5"/>
                      </a:cubicBezTo>
                      <a:cubicBezTo>
                        <a:pt x="183" y="2"/>
                        <a:pt x="180" y="0"/>
                        <a:pt x="176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197"/>
                        <a:pt x="0" y="197"/>
                        <a:pt x="0" y="197"/>
                      </a:cubicBezTo>
                      <a:cubicBezTo>
                        <a:pt x="0" y="210"/>
                        <a:pt x="10" y="219"/>
                        <a:pt x="22" y="219"/>
                      </a:cubicBezTo>
                      <a:cubicBezTo>
                        <a:pt x="212" y="219"/>
                        <a:pt x="212" y="219"/>
                        <a:pt x="212" y="219"/>
                      </a:cubicBezTo>
                      <a:cubicBezTo>
                        <a:pt x="224" y="219"/>
                        <a:pt x="234" y="210"/>
                        <a:pt x="234" y="197"/>
                      </a:cubicBezTo>
                      <a:cubicBezTo>
                        <a:pt x="234" y="59"/>
                        <a:pt x="234" y="59"/>
                        <a:pt x="234" y="59"/>
                      </a:cubicBezTo>
                      <a:cubicBezTo>
                        <a:pt x="234" y="55"/>
                        <a:pt x="233" y="51"/>
                        <a:pt x="230" y="48"/>
                      </a:cubicBezTo>
                      <a:close/>
                      <a:moveTo>
                        <a:pt x="220" y="197"/>
                      </a:moveTo>
                      <a:cubicBezTo>
                        <a:pt x="220" y="202"/>
                        <a:pt x="216" y="205"/>
                        <a:pt x="212" y="205"/>
                      </a:cubicBezTo>
                      <a:cubicBezTo>
                        <a:pt x="22" y="205"/>
                        <a:pt x="22" y="205"/>
                        <a:pt x="22" y="205"/>
                      </a:cubicBezTo>
                      <a:cubicBezTo>
                        <a:pt x="18" y="205"/>
                        <a:pt x="15" y="202"/>
                        <a:pt x="15" y="197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5" y="18"/>
                        <a:pt x="18" y="15"/>
                        <a:pt x="22" y="15"/>
                      </a:cubicBezTo>
                      <a:cubicBezTo>
                        <a:pt x="168" y="15"/>
                        <a:pt x="168" y="15"/>
                        <a:pt x="168" y="15"/>
                      </a:cubicBezTo>
                      <a:cubicBezTo>
                        <a:pt x="168" y="44"/>
                        <a:pt x="168" y="44"/>
                        <a:pt x="168" y="44"/>
                      </a:cubicBezTo>
                      <a:cubicBezTo>
                        <a:pt x="168" y="44"/>
                        <a:pt x="168" y="44"/>
                        <a:pt x="168" y="44"/>
                      </a:cubicBezTo>
                      <a:cubicBezTo>
                        <a:pt x="168" y="56"/>
                        <a:pt x="178" y="66"/>
                        <a:pt x="190" y="66"/>
                      </a:cubicBezTo>
                      <a:cubicBezTo>
                        <a:pt x="198" y="66"/>
                        <a:pt x="198" y="66"/>
                        <a:pt x="198" y="66"/>
                      </a:cubicBezTo>
                      <a:cubicBezTo>
                        <a:pt x="220" y="66"/>
                        <a:pt x="220" y="66"/>
                        <a:pt x="220" y="66"/>
                      </a:cubicBezTo>
                      <a:lnTo>
                        <a:pt x="220" y="197"/>
                      </a:lnTo>
                      <a:close/>
                      <a:moveTo>
                        <a:pt x="198" y="59"/>
                      </a:moveTo>
                      <a:cubicBezTo>
                        <a:pt x="190" y="59"/>
                        <a:pt x="190" y="59"/>
                        <a:pt x="190" y="59"/>
                      </a:cubicBezTo>
                      <a:cubicBezTo>
                        <a:pt x="182" y="59"/>
                        <a:pt x="176" y="52"/>
                        <a:pt x="176" y="44"/>
                      </a:cubicBezTo>
                      <a:cubicBezTo>
                        <a:pt x="176" y="44"/>
                        <a:pt x="176" y="44"/>
                        <a:pt x="176" y="44"/>
                      </a:cubicBezTo>
                      <a:cubicBezTo>
                        <a:pt x="176" y="15"/>
                        <a:pt x="176" y="15"/>
                        <a:pt x="176" y="15"/>
                      </a:cubicBezTo>
                      <a:cubicBezTo>
                        <a:pt x="220" y="59"/>
                        <a:pt x="220" y="59"/>
                        <a:pt x="220" y="59"/>
                      </a:cubicBezTo>
                      <a:lnTo>
                        <a:pt x="198" y="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d-ID" sz="2400">
                    <a:latin typeface="Calibri" charset="0"/>
                  </a:endParaRPr>
                </a:p>
              </p:txBody>
            </p:sp>
            <p:sp>
              <p:nvSpPr>
                <p:cNvPr id="40" name="Freeform 59">
                  <a:extLst>
                    <a:ext uri="{FF2B5EF4-FFF2-40B4-BE49-F238E27FC236}">
                      <a16:creationId xmlns:a16="http://schemas.microsoft.com/office/drawing/2014/main" xmlns="" id="{8E32D651-9AAC-48D7-AB1B-316CF788D3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8823" y="2289908"/>
                  <a:ext cx="48597" cy="7868"/>
                </a:xfrm>
                <a:custGeom>
                  <a:avLst/>
                  <a:gdLst>
                    <a:gd name="T0" fmla="*/ 4 w 44"/>
                    <a:gd name="T1" fmla="*/ 7 h 7"/>
                    <a:gd name="T2" fmla="*/ 40 w 44"/>
                    <a:gd name="T3" fmla="*/ 7 h 7"/>
                    <a:gd name="T4" fmla="*/ 44 w 44"/>
                    <a:gd name="T5" fmla="*/ 4 h 7"/>
                    <a:gd name="T6" fmla="*/ 40 w 44"/>
                    <a:gd name="T7" fmla="*/ 0 h 7"/>
                    <a:gd name="T8" fmla="*/ 4 w 44"/>
                    <a:gd name="T9" fmla="*/ 0 h 7"/>
                    <a:gd name="T10" fmla="*/ 0 w 44"/>
                    <a:gd name="T11" fmla="*/ 4 h 7"/>
                    <a:gd name="T12" fmla="*/ 4 w 44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4" y="7"/>
                      </a:move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2" y="7"/>
                        <a:pt x="44" y="6"/>
                        <a:pt x="44" y="4"/>
                      </a:cubicBezTo>
                      <a:cubicBezTo>
                        <a:pt x="44" y="2"/>
                        <a:pt x="42" y="0"/>
                        <a:pt x="4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7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d-ID" sz="2400">
                    <a:latin typeface="Calibri" charset="0"/>
                  </a:endParaRPr>
                </a:p>
              </p:txBody>
            </p:sp>
            <p:sp>
              <p:nvSpPr>
                <p:cNvPr id="41" name="Freeform 60">
                  <a:extLst>
                    <a:ext uri="{FF2B5EF4-FFF2-40B4-BE49-F238E27FC236}">
                      <a16:creationId xmlns:a16="http://schemas.microsoft.com/office/drawing/2014/main" xmlns="" id="{3D280037-A026-44B5-9F38-1B71180144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8823" y="2313975"/>
                  <a:ext cx="48597" cy="7868"/>
                </a:xfrm>
                <a:custGeom>
                  <a:avLst/>
                  <a:gdLst>
                    <a:gd name="T0" fmla="*/ 4 w 44"/>
                    <a:gd name="T1" fmla="*/ 7 h 7"/>
                    <a:gd name="T2" fmla="*/ 40 w 44"/>
                    <a:gd name="T3" fmla="*/ 7 h 7"/>
                    <a:gd name="T4" fmla="*/ 44 w 44"/>
                    <a:gd name="T5" fmla="*/ 4 h 7"/>
                    <a:gd name="T6" fmla="*/ 40 w 44"/>
                    <a:gd name="T7" fmla="*/ 0 h 7"/>
                    <a:gd name="T8" fmla="*/ 4 w 44"/>
                    <a:gd name="T9" fmla="*/ 0 h 7"/>
                    <a:gd name="T10" fmla="*/ 0 w 44"/>
                    <a:gd name="T11" fmla="*/ 4 h 7"/>
                    <a:gd name="T12" fmla="*/ 4 w 44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7">
                      <a:moveTo>
                        <a:pt x="4" y="7"/>
                      </a:move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2" y="7"/>
                        <a:pt x="44" y="6"/>
                        <a:pt x="44" y="4"/>
                      </a:cubicBezTo>
                      <a:cubicBezTo>
                        <a:pt x="44" y="2"/>
                        <a:pt x="42" y="0"/>
                        <a:pt x="4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7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d-ID" sz="2400">
                    <a:latin typeface="Calibri" charset="0"/>
                  </a:endParaRPr>
                </a:p>
              </p:txBody>
            </p:sp>
            <p:sp>
              <p:nvSpPr>
                <p:cNvPr id="42" name="Freeform 61">
                  <a:extLst>
                    <a:ext uri="{FF2B5EF4-FFF2-40B4-BE49-F238E27FC236}">
                      <a16:creationId xmlns:a16="http://schemas.microsoft.com/office/drawing/2014/main" xmlns="" id="{CDCD9509-DC3F-40EA-91D4-C4845AFFD3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8823" y="2338041"/>
                  <a:ext cx="104135" cy="7868"/>
                </a:xfrm>
                <a:custGeom>
                  <a:avLst/>
                  <a:gdLst>
                    <a:gd name="T0" fmla="*/ 0 w 95"/>
                    <a:gd name="T1" fmla="*/ 4 h 7"/>
                    <a:gd name="T2" fmla="*/ 4 w 95"/>
                    <a:gd name="T3" fmla="*/ 7 h 7"/>
                    <a:gd name="T4" fmla="*/ 91 w 95"/>
                    <a:gd name="T5" fmla="*/ 7 h 7"/>
                    <a:gd name="T6" fmla="*/ 95 w 95"/>
                    <a:gd name="T7" fmla="*/ 4 h 7"/>
                    <a:gd name="T8" fmla="*/ 91 w 95"/>
                    <a:gd name="T9" fmla="*/ 0 h 7"/>
                    <a:gd name="T10" fmla="*/ 4 w 95"/>
                    <a:gd name="T11" fmla="*/ 0 h 7"/>
                    <a:gd name="T12" fmla="*/ 0 w 95"/>
                    <a:gd name="T13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5" h="7">
                      <a:moveTo>
                        <a:pt x="0" y="4"/>
                      </a:moveTo>
                      <a:cubicBezTo>
                        <a:pt x="0" y="6"/>
                        <a:pt x="2" y="7"/>
                        <a:pt x="4" y="7"/>
                      </a:cubicBezTo>
                      <a:cubicBezTo>
                        <a:pt x="91" y="7"/>
                        <a:pt x="91" y="7"/>
                        <a:pt x="91" y="7"/>
                      </a:cubicBezTo>
                      <a:cubicBezTo>
                        <a:pt x="93" y="7"/>
                        <a:pt x="95" y="6"/>
                        <a:pt x="95" y="4"/>
                      </a:cubicBezTo>
                      <a:cubicBezTo>
                        <a:pt x="95" y="2"/>
                        <a:pt x="93" y="0"/>
                        <a:pt x="91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d-ID" sz="2400">
                    <a:latin typeface="Calibri" charset="0"/>
                  </a:endParaRPr>
                </a:p>
              </p:txBody>
            </p:sp>
            <p:sp>
              <p:nvSpPr>
                <p:cNvPr id="43" name="Freeform 62">
                  <a:extLst>
                    <a:ext uri="{FF2B5EF4-FFF2-40B4-BE49-F238E27FC236}">
                      <a16:creationId xmlns:a16="http://schemas.microsoft.com/office/drawing/2014/main" xmlns="" id="{83D0F4C3-0BB3-4EC6-9854-0396088972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1349" y="2386175"/>
                  <a:ext cx="191609" cy="7868"/>
                </a:xfrm>
                <a:custGeom>
                  <a:avLst/>
                  <a:gdLst>
                    <a:gd name="T0" fmla="*/ 171 w 175"/>
                    <a:gd name="T1" fmla="*/ 0 h 7"/>
                    <a:gd name="T2" fmla="*/ 3 w 175"/>
                    <a:gd name="T3" fmla="*/ 0 h 7"/>
                    <a:gd name="T4" fmla="*/ 0 w 175"/>
                    <a:gd name="T5" fmla="*/ 3 h 7"/>
                    <a:gd name="T6" fmla="*/ 3 w 175"/>
                    <a:gd name="T7" fmla="*/ 7 h 7"/>
                    <a:gd name="T8" fmla="*/ 171 w 175"/>
                    <a:gd name="T9" fmla="*/ 7 h 7"/>
                    <a:gd name="T10" fmla="*/ 175 w 175"/>
                    <a:gd name="T11" fmla="*/ 3 h 7"/>
                    <a:gd name="T12" fmla="*/ 171 w 175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7">
                      <a:moveTo>
                        <a:pt x="171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5"/>
                        <a:pt x="1" y="7"/>
                        <a:pt x="3" y="7"/>
                      </a:cubicBezTo>
                      <a:cubicBezTo>
                        <a:pt x="171" y="7"/>
                        <a:pt x="171" y="7"/>
                        <a:pt x="171" y="7"/>
                      </a:cubicBezTo>
                      <a:cubicBezTo>
                        <a:pt x="173" y="7"/>
                        <a:pt x="175" y="5"/>
                        <a:pt x="175" y="3"/>
                      </a:cubicBezTo>
                      <a:cubicBezTo>
                        <a:pt x="175" y="1"/>
                        <a:pt x="173" y="0"/>
                        <a:pt x="17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d-ID" sz="2400">
                    <a:latin typeface="Calibri" charset="0"/>
                  </a:endParaRPr>
                </a:p>
              </p:txBody>
            </p:sp>
            <p:sp>
              <p:nvSpPr>
                <p:cNvPr id="44" name="Freeform 63">
                  <a:extLst>
                    <a:ext uri="{FF2B5EF4-FFF2-40B4-BE49-F238E27FC236}">
                      <a16:creationId xmlns:a16="http://schemas.microsoft.com/office/drawing/2014/main" xmlns="" id="{7F158C5A-D601-4DAF-975F-520502AA05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1349" y="2410242"/>
                  <a:ext cx="191609" cy="7868"/>
                </a:xfrm>
                <a:custGeom>
                  <a:avLst/>
                  <a:gdLst>
                    <a:gd name="T0" fmla="*/ 171 w 175"/>
                    <a:gd name="T1" fmla="*/ 0 h 7"/>
                    <a:gd name="T2" fmla="*/ 3 w 175"/>
                    <a:gd name="T3" fmla="*/ 0 h 7"/>
                    <a:gd name="T4" fmla="*/ 0 w 175"/>
                    <a:gd name="T5" fmla="*/ 3 h 7"/>
                    <a:gd name="T6" fmla="*/ 3 w 175"/>
                    <a:gd name="T7" fmla="*/ 7 h 7"/>
                    <a:gd name="T8" fmla="*/ 171 w 175"/>
                    <a:gd name="T9" fmla="*/ 7 h 7"/>
                    <a:gd name="T10" fmla="*/ 175 w 175"/>
                    <a:gd name="T11" fmla="*/ 3 h 7"/>
                    <a:gd name="T12" fmla="*/ 171 w 175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7">
                      <a:moveTo>
                        <a:pt x="171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5"/>
                        <a:pt x="1" y="7"/>
                        <a:pt x="3" y="7"/>
                      </a:cubicBezTo>
                      <a:cubicBezTo>
                        <a:pt x="171" y="7"/>
                        <a:pt x="171" y="7"/>
                        <a:pt x="171" y="7"/>
                      </a:cubicBezTo>
                      <a:cubicBezTo>
                        <a:pt x="173" y="7"/>
                        <a:pt x="175" y="5"/>
                        <a:pt x="175" y="3"/>
                      </a:cubicBezTo>
                      <a:cubicBezTo>
                        <a:pt x="175" y="1"/>
                        <a:pt x="173" y="0"/>
                        <a:pt x="17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d-ID" sz="2400">
                    <a:latin typeface="Calibri" charset="0"/>
                  </a:endParaRPr>
                </a:p>
              </p:txBody>
            </p:sp>
            <p:sp>
              <p:nvSpPr>
                <p:cNvPr id="45" name="Freeform 64">
                  <a:extLst>
                    <a:ext uri="{FF2B5EF4-FFF2-40B4-BE49-F238E27FC236}">
                      <a16:creationId xmlns:a16="http://schemas.microsoft.com/office/drawing/2014/main" xmlns="" id="{6E9F367D-ED1A-4DD4-B951-6427C7CA5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1349" y="2434308"/>
                  <a:ext cx="191609" cy="7868"/>
                </a:xfrm>
                <a:custGeom>
                  <a:avLst/>
                  <a:gdLst>
                    <a:gd name="T0" fmla="*/ 171 w 175"/>
                    <a:gd name="T1" fmla="*/ 0 h 7"/>
                    <a:gd name="T2" fmla="*/ 3 w 175"/>
                    <a:gd name="T3" fmla="*/ 0 h 7"/>
                    <a:gd name="T4" fmla="*/ 0 w 175"/>
                    <a:gd name="T5" fmla="*/ 3 h 7"/>
                    <a:gd name="T6" fmla="*/ 3 w 175"/>
                    <a:gd name="T7" fmla="*/ 7 h 7"/>
                    <a:gd name="T8" fmla="*/ 171 w 175"/>
                    <a:gd name="T9" fmla="*/ 7 h 7"/>
                    <a:gd name="T10" fmla="*/ 175 w 175"/>
                    <a:gd name="T11" fmla="*/ 3 h 7"/>
                    <a:gd name="T12" fmla="*/ 171 w 175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7">
                      <a:moveTo>
                        <a:pt x="171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5"/>
                        <a:pt x="1" y="7"/>
                        <a:pt x="3" y="7"/>
                      </a:cubicBezTo>
                      <a:cubicBezTo>
                        <a:pt x="171" y="7"/>
                        <a:pt x="171" y="7"/>
                        <a:pt x="171" y="7"/>
                      </a:cubicBezTo>
                      <a:cubicBezTo>
                        <a:pt x="173" y="7"/>
                        <a:pt x="175" y="5"/>
                        <a:pt x="175" y="3"/>
                      </a:cubicBezTo>
                      <a:cubicBezTo>
                        <a:pt x="175" y="1"/>
                        <a:pt x="173" y="0"/>
                        <a:pt x="17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d-ID" sz="2400">
                    <a:latin typeface="Calibri" charset="0"/>
                  </a:endParaRPr>
                </a:p>
              </p:txBody>
            </p:sp>
            <p:sp>
              <p:nvSpPr>
                <p:cNvPr id="46" name="Freeform 65">
                  <a:extLst>
                    <a:ext uri="{FF2B5EF4-FFF2-40B4-BE49-F238E27FC236}">
                      <a16:creationId xmlns:a16="http://schemas.microsoft.com/office/drawing/2014/main" xmlns="" id="{BC57D12E-7AA4-4E93-AC1B-8FC16469DF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1349" y="2362108"/>
                  <a:ext cx="191609" cy="7868"/>
                </a:xfrm>
                <a:custGeom>
                  <a:avLst/>
                  <a:gdLst>
                    <a:gd name="T0" fmla="*/ 171 w 175"/>
                    <a:gd name="T1" fmla="*/ 0 h 7"/>
                    <a:gd name="T2" fmla="*/ 3 w 175"/>
                    <a:gd name="T3" fmla="*/ 0 h 7"/>
                    <a:gd name="T4" fmla="*/ 0 w 175"/>
                    <a:gd name="T5" fmla="*/ 3 h 7"/>
                    <a:gd name="T6" fmla="*/ 3 w 175"/>
                    <a:gd name="T7" fmla="*/ 7 h 7"/>
                    <a:gd name="T8" fmla="*/ 171 w 175"/>
                    <a:gd name="T9" fmla="*/ 7 h 7"/>
                    <a:gd name="T10" fmla="*/ 175 w 175"/>
                    <a:gd name="T11" fmla="*/ 3 h 7"/>
                    <a:gd name="T12" fmla="*/ 171 w 175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7">
                      <a:moveTo>
                        <a:pt x="171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6"/>
                        <a:pt x="1" y="7"/>
                        <a:pt x="3" y="7"/>
                      </a:cubicBezTo>
                      <a:cubicBezTo>
                        <a:pt x="171" y="7"/>
                        <a:pt x="171" y="7"/>
                        <a:pt x="171" y="7"/>
                      </a:cubicBezTo>
                      <a:cubicBezTo>
                        <a:pt x="173" y="7"/>
                        <a:pt x="175" y="6"/>
                        <a:pt x="175" y="3"/>
                      </a:cubicBezTo>
                      <a:cubicBezTo>
                        <a:pt x="175" y="1"/>
                        <a:pt x="173" y="0"/>
                        <a:pt x="17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d-ID" sz="2400">
                    <a:latin typeface="Calibri" charset="0"/>
                  </a:endParaRPr>
                </a:p>
              </p:txBody>
            </p:sp>
            <p:sp>
              <p:nvSpPr>
                <p:cNvPr id="47" name="Freeform 66">
                  <a:extLst>
                    <a:ext uri="{FF2B5EF4-FFF2-40B4-BE49-F238E27FC236}">
                      <a16:creationId xmlns:a16="http://schemas.microsoft.com/office/drawing/2014/main" xmlns="" id="{43B0BFEF-8C82-4EAE-8B0C-63159F7EC1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31349" y="2282040"/>
                  <a:ext cx="71275" cy="63870"/>
                </a:xfrm>
                <a:custGeom>
                  <a:avLst/>
                  <a:gdLst>
                    <a:gd name="T0" fmla="*/ 7 w 65"/>
                    <a:gd name="T1" fmla="*/ 58 h 58"/>
                    <a:gd name="T2" fmla="*/ 58 w 65"/>
                    <a:gd name="T3" fmla="*/ 58 h 58"/>
                    <a:gd name="T4" fmla="*/ 65 w 65"/>
                    <a:gd name="T5" fmla="*/ 51 h 58"/>
                    <a:gd name="T6" fmla="*/ 65 w 65"/>
                    <a:gd name="T7" fmla="*/ 7 h 58"/>
                    <a:gd name="T8" fmla="*/ 58 w 65"/>
                    <a:gd name="T9" fmla="*/ 0 h 58"/>
                    <a:gd name="T10" fmla="*/ 7 w 65"/>
                    <a:gd name="T11" fmla="*/ 0 h 58"/>
                    <a:gd name="T12" fmla="*/ 0 w 65"/>
                    <a:gd name="T13" fmla="*/ 7 h 58"/>
                    <a:gd name="T14" fmla="*/ 0 w 65"/>
                    <a:gd name="T15" fmla="*/ 51 h 58"/>
                    <a:gd name="T16" fmla="*/ 7 w 65"/>
                    <a:gd name="T17" fmla="*/ 58 h 58"/>
                    <a:gd name="T18" fmla="*/ 14 w 65"/>
                    <a:gd name="T19" fmla="*/ 14 h 58"/>
                    <a:gd name="T20" fmla="*/ 51 w 65"/>
                    <a:gd name="T21" fmla="*/ 14 h 58"/>
                    <a:gd name="T22" fmla="*/ 51 w 65"/>
                    <a:gd name="T23" fmla="*/ 44 h 58"/>
                    <a:gd name="T24" fmla="*/ 14 w 65"/>
                    <a:gd name="T25" fmla="*/ 44 h 58"/>
                    <a:gd name="T26" fmla="*/ 14 w 65"/>
                    <a:gd name="T27" fmla="*/ 14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58">
                      <a:moveTo>
                        <a:pt x="7" y="58"/>
                      </a:moveTo>
                      <a:cubicBezTo>
                        <a:pt x="58" y="58"/>
                        <a:pt x="58" y="58"/>
                        <a:pt x="58" y="58"/>
                      </a:cubicBezTo>
                      <a:cubicBezTo>
                        <a:pt x="62" y="58"/>
                        <a:pt x="65" y="55"/>
                        <a:pt x="65" y="51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5" y="3"/>
                        <a:pt x="62" y="0"/>
                        <a:pt x="5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55"/>
                        <a:pt x="3" y="58"/>
                        <a:pt x="7" y="58"/>
                      </a:cubicBezTo>
                      <a:close/>
                      <a:moveTo>
                        <a:pt x="14" y="14"/>
                      </a:moveTo>
                      <a:cubicBezTo>
                        <a:pt x="51" y="14"/>
                        <a:pt x="51" y="14"/>
                        <a:pt x="51" y="14"/>
                      </a:cubicBezTo>
                      <a:cubicBezTo>
                        <a:pt x="51" y="44"/>
                        <a:pt x="51" y="44"/>
                        <a:pt x="51" y="44"/>
                      </a:cubicBezTo>
                      <a:cubicBezTo>
                        <a:pt x="14" y="44"/>
                        <a:pt x="14" y="44"/>
                        <a:pt x="14" y="44"/>
                      </a:cubicBezTo>
                      <a:lnTo>
                        <a:pt x="14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d-ID" sz="2400">
                    <a:latin typeface="Calibri" charset="0"/>
                  </a:endParaRPr>
                </a:p>
              </p:txBody>
            </p:sp>
          </p:grp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6C330B44-5D58-42E4-BB4A-A17900F504A4}"/>
                </a:ext>
              </a:extLst>
            </p:cNvPr>
            <p:cNvSpPr txBox="1"/>
            <p:nvPr/>
          </p:nvSpPr>
          <p:spPr>
            <a:xfrm>
              <a:off x="5230805" y="2544223"/>
              <a:ext cx="532138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dirty="0">
                  <a:latin typeface="Calibri Light" charset="0"/>
                  <a:ea typeface="Calibri Light" charset="0"/>
                  <a:cs typeface="Calibri Light" charset="0"/>
                </a:rPr>
                <a:t>Kemampuan untuk membaca, analisis, dan menggunakan informasi (</a:t>
              </a:r>
              <a:r>
                <a:rPr lang="en-US" b="1" i="1" dirty="0">
                  <a:latin typeface="Calibri Light" charset="0"/>
                  <a:ea typeface="Calibri Light" charset="0"/>
                  <a:cs typeface="Calibri Light" charset="0"/>
                </a:rPr>
                <a:t>Big Data</a:t>
              </a:r>
              <a:r>
                <a:rPr lang="en-US" dirty="0">
                  <a:latin typeface="Calibri Light" charset="0"/>
                  <a:ea typeface="Calibri Light" charset="0"/>
                  <a:cs typeface="Calibri Light" charset="0"/>
                </a:rPr>
                <a:t>) di dunia digital.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17095" y="698745"/>
            <a:ext cx="9108374" cy="1200329"/>
            <a:chOff x="1296400" y="698745"/>
            <a:chExt cx="6262759" cy="1200329"/>
          </a:xfrm>
        </p:grpSpPr>
        <p:pic>
          <p:nvPicPr>
            <p:cNvPr id="3" name="Picture 123">
              <a:extLst>
                <a:ext uri="{FF2B5EF4-FFF2-40B4-BE49-F238E27FC236}">
                  <a16:creationId xmlns:a16="http://schemas.microsoft.com/office/drawing/2014/main" xmlns="" id="{86771E98-FBF8-4BAD-B64E-A6843A12A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64" t="55251" r="35757" b="21651"/>
            <a:stretch>
              <a:fillRect/>
            </a:stretch>
          </p:blipFill>
          <p:spPr bwMode="auto">
            <a:xfrm>
              <a:off x="5930523" y="1598077"/>
              <a:ext cx="221543" cy="189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B40E40C9-17A6-4013-B764-3550E005822A}"/>
                </a:ext>
              </a:extLst>
            </p:cNvPr>
            <p:cNvSpPr txBox="1"/>
            <p:nvPr/>
          </p:nvSpPr>
          <p:spPr>
            <a:xfrm>
              <a:off x="1296400" y="698745"/>
              <a:ext cx="626275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dirty="0" smtClean="0">
                  <a:latin typeface="Calibri Light" charset="0"/>
                  <a:ea typeface="Calibri Light" charset="0"/>
                  <a:cs typeface="Calibri Light" charset="0"/>
                </a:rPr>
                <a:t>PENGAWAS SEKOLAH </a:t>
              </a:r>
              <a:r>
                <a:rPr lang="en-US" sz="2400" dirty="0" err="1" smtClean="0">
                  <a:latin typeface="Calibri Light" charset="0"/>
                  <a:ea typeface="Calibri Light" charset="0"/>
                  <a:cs typeface="Calibri Light" charset="0"/>
                </a:rPr>
                <a:t>dalam</a:t>
              </a:r>
              <a:r>
                <a:rPr lang="en-US" sz="2400" dirty="0" smtClean="0">
                  <a:latin typeface="Calibri Light" charset="0"/>
                  <a:ea typeface="Calibri Light" charset="0"/>
                  <a:cs typeface="Calibri Light" charset="0"/>
                </a:rPr>
                <a:t> </a:t>
              </a:r>
              <a:r>
                <a:rPr lang="en-US" sz="2400" dirty="0" err="1">
                  <a:latin typeface="Calibri Light" charset="0"/>
                  <a:ea typeface="Calibri Light" charset="0"/>
                  <a:cs typeface="Calibri Light" charset="0"/>
                </a:rPr>
                <a:t>menghadapi</a:t>
              </a:r>
              <a:r>
                <a:rPr lang="en-US" sz="2400" dirty="0">
                  <a:latin typeface="Calibri Light" charset="0"/>
                  <a:ea typeface="Calibri Light" charset="0"/>
                  <a:cs typeface="Calibri Light" charset="0"/>
                </a:rPr>
                <a:t> Era </a:t>
              </a:r>
              <a:r>
                <a:rPr lang="en-US" sz="2400" dirty="0" err="1">
                  <a:latin typeface="Calibri Light" charset="0"/>
                  <a:ea typeface="Calibri Light" charset="0"/>
                  <a:cs typeface="Calibri Light" charset="0"/>
                </a:rPr>
                <a:t>Revolusi</a:t>
              </a:r>
              <a:r>
                <a:rPr lang="en-US" sz="2400" dirty="0">
                  <a:latin typeface="Calibri Light" charset="0"/>
                  <a:ea typeface="Calibri Light" charset="0"/>
                  <a:cs typeface="Calibri Light" charset="0"/>
                </a:rPr>
                <a:t> </a:t>
              </a:r>
              <a:r>
                <a:rPr lang="en-US" sz="2400" dirty="0" err="1">
                  <a:latin typeface="Calibri Light" charset="0"/>
                  <a:ea typeface="Calibri Light" charset="0"/>
                  <a:cs typeface="Calibri Light" charset="0"/>
                </a:rPr>
                <a:t>Industri</a:t>
              </a:r>
              <a:r>
                <a:rPr lang="en-US" sz="2400" dirty="0">
                  <a:latin typeface="Calibri Light" charset="0"/>
                  <a:ea typeface="Calibri Light" charset="0"/>
                  <a:cs typeface="Calibri Light" charset="0"/>
                </a:rPr>
                <a:t> 4.0, </a:t>
              </a:r>
              <a:r>
                <a:rPr lang="en-US" sz="2400" dirty="0" err="1">
                  <a:latin typeface="Calibri Light" charset="0"/>
                  <a:ea typeface="Calibri Light" charset="0"/>
                  <a:cs typeface="Calibri Light" charset="0"/>
                </a:rPr>
                <a:t>menuju</a:t>
              </a:r>
              <a:r>
                <a:rPr lang="en-US" sz="2400" dirty="0">
                  <a:latin typeface="Calibri Light" charset="0"/>
                  <a:ea typeface="Calibri Light" charset="0"/>
                  <a:cs typeface="Calibri Light" charset="0"/>
                </a:rPr>
                <a:t> Society 5.0 </a:t>
              </a:r>
              <a:r>
                <a:rPr lang="en-US" sz="2400" dirty="0" err="1">
                  <a:latin typeface="Calibri Light" charset="0"/>
                  <a:ea typeface="Calibri Light" charset="0"/>
                  <a:cs typeface="Calibri Light" charset="0"/>
                </a:rPr>
                <a:t>tidak</a:t>
              </a:r>
              <a:r>
                <a:rPr lang="en-US" sz="2400" dirty="0">
                  <a:latin typeface="Calibri Light" charset="0"/>
                  <a:ea typeface="Calibri Light" charset="0"/>
                  <a:cs typeface="Calibri Light" charset="0"/>
                </a:rPr>
                <a:t> hanya </a:t>
              </a:r>
              <a:r>
                <a:rPr lang="en-US" sz="2400" dirty="0" err="1">
                  <a:latin typeface="Calibri Light" charset="0"/>
                  <a:ea typeface="Calibri Light" charset="0"/>
                  <a:cs typeface="Calibri Light" charset="0"/>
                </a:rPr>
                <a:t>cukup</a:t>
              </a:r>
              <a:r>
                <a:rPr lang="en-US" sz="2400" dirty="0">
                  <a:latin typeface="Calibri Light" charset="0"/>
                  <a:ea typeface="Calibri Light" charset="0"/>
                  <a:cs typeface="Calibri Light" charset="0"/>
                </a:rPr>
                <a:t> </a:t>
              </a:r>
              <a:r>
                <a:rPr lang="en-US" sz="2400" b="1" dirty="0">
                  <a:latin typeface="Calibri Light" charset="0"/>
                  <a:ea typeface="Calibri Light" charset="0"/>
                  <a:cs typeface="Calibri Light" charset="0"/>
                </a:rPr>
                <a:t>Literasi Lama (</a:t>
              </a:r>
              <a:r>
                <a:rPr lang="en-US" sz="2400" b="1" dirty="0" err="1">
                  <a:latin typeface="Calibri Light" charset="0"/>
                  <a:ea typeface="Calibri Light" charset="0"/>
                  <a:cs typeface="Calibri Light" charset="0"/>
                </a:rPr>
                <a:t>membaca</a:t>
              </a:r>
              <a:r>
                <a:rPr lang="en-US" sz="2400" b="1" dirty="0">
                  <a:latin typeface="Calibri Light" charset="0"/>
                  <a:ea typeface="Calibri Light" charset="0"/>
                  <a:cs typeface="Calibri Light" charset="0"/>
                </a:rPr>
                <a:t>, </a:t>
              </a:r>
              <a:r>
                <a:rPr lang="en-US" sz="2400" b="1" dirty="0" err="1">
                  <a:latin typeface="Calibri Light" charset="0"/>
                  <a:ea typeface="Calibri Light" charset="0"/>
                  <a:cs typeface="Calibri Light" charset="0"/>
                </a:rPr>
                <a:t>menulis</a:t>
              </a:r>
              <a:r>
                <a:rPr lang="en-US" sz="2400" b="1" dirty="0">
                  <a:latin typeface="Calibri Light" charset="0"/>
                  <a:ea typeface="Calibri Light" charset="0"/>
                  <a:cs typeface="Calibri Light" charset="0"/>
                </a:rPr>
                <a:t>, &amp; </a:t>
              </a:r>
              <a:r>
                <a:rPr lang="en-US" sz="2400" b="1" dirty="0" err="1">
                  <a:latin typeface="Calibri Light" charset="0"/>
                  <a:ea typeface="Calibri Light" charset="0"/>
                  <a:cs typeface="Calibri Light" charset="0"/>
                </a:rPr>
                <a:t>matematika</a:t>
              </a:r>
              <a:r>
                <a:rPr lang="en-US" sz="2400" b="1" dirty="0">
                  <a:latin typeface="Calibri Light" charset="0"/>
                  <a:ea typeface="Calibri Light" charset="0"/>
                  <a:cs typeface="Calibri Light" charset="0"/>
                </a:rPr>
                <a:t>) </a:t>
              </a:r>
              <a:r>
                <a:rPr lang="en-US" sz="2400" dirty="0" err="1">
                  <a:latin typeface="Calibri Light" charset="0"/>
                  <a:ea typeface="Calibri Light" charset="0"/>
                  <a:cs typeface="Calibri Light" charset="0"/>
                </a:rPr>
                <a:t>tapi</a:t>
              </a:r>
              <a:r>
                <a:rPr lang="en-US" sz="2400" dirty="0">
                  <a:latin typeface="Calibri Light" charset="0"/>
                  <a:ea typeface="Calibri Light" charset="0"/>
                  <a:cs typeface="Calibri Light" charset="0"/>
                </a:rPr>
                <a:t> </a:t>
              </a:r>
              <a:r>
                <a:rPr lang="en-US" sz="2400" dirty="0" err="1">
                  <a:latin typeface="Calibri Light" charset="0"/>
                  <a:ea typeface="Calibri Light" charset="0"/>
                  <a:cs typeface="Calibri Light" charset="0"/>
                </a:rPr>
                <a:t>ada</a:t>
              </a:r>
              <a:r>
                <a:rPr lang="en-US" sz="2400" dirty="0">
                  <a:latin typeface="Calibri Light" charset="0"/>
                  <a:ea typeface="Calibri Light" charset="0"/>
                  <a:cs typeface="Calibri Light" charset="0"/>
                </a:rPr>
                <a:t> Literasi </a:t>
              </a:r>
              <a:r>
                <a:rPr lang="en-US" sz="2400" dirty="0" err="1">
                  <a:latin typeface="Calibri Light" charset="0"/>
                  <a:ea typeface="Calibri Light" charset="0"/>
                  <a:cs typeface="Calibri Light" charset="0"/>
                </a:rPr>
                <a:t>Baru</a:t>
              </a:r>
              <a:endParaRPr lang="en-US" sz="2400" dirty="0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pic>
          <p:nvPicPr>
            <p:cNvPr id="62" name="Picture 123">
              <a:extLst>
                <a:ext uri="{FF2B5EF4-FFF2-40B4-BE49-F238E27FC236}">
                  <a16:creationId xmlns:a16="http://schemas.microsoft.com/office/drawing/2014/main" xmlns="" id="{D5D272FB-34D2-4300-8B0D-D2E332B24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64" t="55251" r="35757" b="21651"/>
            <a:stretch>
              <a:fillRect/>
            </a:stretch>
          </p:blipFill>
          <p:spPr bwMode="auto">
            <a:xfrm flipH="1">
              <a:off x="1364079" y="810593"/>
              <a:ext cx="221543" cy="189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7DD28BC5-14C2-4ED8-A329-075DE01CCC8A}"/>
              </a:ext>
            </a:extLst>
          </p:cNvPr>
          <p:cNvSpPr txBox="1"/>
          <p:nvPr/>
        </p:nvSpPr>
        <p:spPr>
          <a:xfrm>
            <a:off x="3959976" y="2175296"/>
            <a:ext cx="256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Literasi </a:t>
            </a:r>
            <a:r>
              <a:rPr lang="en-ID" sz="36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Baru</a:t>
            </a:r>
            <a:endParaRPr lang="en-ID" sz="3600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AA45ED2C-C540-401F-8819-E456C92B4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3" y="2426897"/>
            <a:ext cx="2838846" cy="399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20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8688" y="2273559"/>
            <a:ext cx="6393712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MERDEKA BELAJAR</a:t>
            </a:r>
            <a:endParaRPr lang="en-US" sz="4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708" y="1811537"/>
            <a:ext cx="4380596" cy="291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D2876C-80EC-4981-BD8C-381BDAEEA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166" y="2997533"/>
            <a:ext cx="10363200" cy="1470025"/>
          </a:xfrm>
        </p:spPr>
        <p:txBody>
          <a:bodyPr>
            <a:normAutofit/>
          </a:bodyPr>
          <a:lstStyle/>
          <a:p>
            <a:r>
              <a:rPr lang="en-ID" sz="5400" dirty="0">
                <a:latin typeface="Calibri" charset="0"/>
                <a:ea typeface="Calibri" charset="0"/>
                <a:cs typeface="Calibri" charset="0"/>
              </a:rPr>
              <a:t>TERIMA KASIH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5C550A0-EFB2-4C6F-9912-C1E5421D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19D0-7485-47E4-BBEE-1C7847581FC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93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E7B7810-BA2D-4C3C-B0DF-63D48972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77169" y="5521560"/>
            <a:ext cx="8120062" cy="887895"/>
            <a:chOff x="2777169" y="5521560"/>
            <a:chExt cx="8120062" cy="887895"/>
          </a:xfrm>
        </p:grpSpPr>
        <p:sp>
          <p:nvSpPr>
            <p:cNvPr id="7" name="Chevron 6"/>
            <p:cNvSpPr/>
            <p:nvPr/>
          </p:nvSpPr>
          <p:spPr>
            <a:xfrm>
              <a:off x="2777169" y="5521560"/>
              <a:ext cx="7308056" cy="710316"/>
            </a:xfrm>
            <a:prstGeom prst="chevron">
              <a:avLst>
                <a:gd name="adj" fmla="val 4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4725984" y="5699139"/>
              <a:ext cx="6171247" cy="710316"/>
            </a:xfrm>
            <a:custGeom>
              <a:avLst/>
              <a:gdLst>
                <a:gd name="connsiteX0" fmla="*/ 0 w 6171247"/>
                <a:gd name="connsiteY0" fmla="*/ 71032 h 710316"/>
                <a:gd name="connsiteX1" fmla="*/ 71032 w 6171247"/>
                <a:gd name="connsiteY1" fmla="*/ 0 h 710316"/>
                <a:gd name="connsiteX2" fmla="*/ 6100215 w 6171247"/>
                <a:gd name="connsiteY2" fmla="*/ 0 h 710316"/>
                <a:gd name="connsiteX3" fmla="*/ 6171247 w 6171247"/>
                <a:gd name="connsiteY3" fmla="*/ 71032 h 710316"/>
                <a:gd name="connsiteX4" fmla="*/ 6171247 w 6171247"/>
                <a:gd name="connsiteY4" fmla="*/ 639284 h 710316"/>
                <a:gd name="connsiteX5" fmla="*/ 6100215 w 6171247"/>
                <a:gd name="connsiteY5" fmla="*/ 710316 h 710316"/>
                <a:gd name="connsiteX6" fmla="*/ 71032 w 6171247"/>
                <a:gd name="connsiteY6" fmla="*/ 710316 h 710316"/>
                <a:gd name="connsiteX7" fmla="*/ 0 w 6171247"/>
                <a:gd name="connsiteY7" fmla="*/ 639284 h 710316"/>
                <a:gd name="connsiteX8" fmla="*/ 0 w 6171247"/>
                <a:gd name="connsiteY8" fmla="*/ 71032 h 71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1247" h="710316">
                  <a:moveTo>
                    <a:pt x="0" y="71032"/>
                  </a:moveTo>
                  <a:cubicBezTo>
                    <a:pt x="0" y="31802"/>
                    <a:pt x="31802" y="0"/>
                    <a:pt x="71032" y="0"/>
                  </a:cubicBezTo>
                  <a:lnTo>
                    <a:pt x="6100215" y="0"/>
                  </a:lnTo>
                  <a:cubicBezTo>
                    <a:pt x="6139445" y="0"/>
                    <a:pt x="6171247" y="31802"/>
                    <a:pt x="6171247" y="71032"/>
                  </a:cubicBezTo>
                  <a:lnTo>
                    <a:pt x="6171247" y="639284"/>
                  </a:lnTo>
                  <a:cubicBezTo>
                    <a:pt x="6171247" y="678514"/>
                    <a:pt x="6139445" y="710316"/>
                    <a:pt x="6100215" y="710316"/>
                  </a:cubicBezTo>
                  <a:lnTo>
                    <a:pt x="71032" y="710316"/>
                  </a:lnTo>
                  <a:cubicBezTo>
                    <a:pt x="31802" y="710316"/>
                    <a:pt x="0" y="678514"/>
                    <a:pt x="0" y="639284"/>
                  </a:cubicBezTo>
                  <a:lnTo>
                    <a:pt x="0" y="7103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380" tIns="184380" rIns="184380" bIns="18438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D" sz="2300" kern="1200" dirty="0" err="1" smtClean="0"/>
                <a:t>Pengawas</a:t>
              </a:r>
              <a:r>
                <a:rPr lang="en-ID" sz="2300" kern="1200" dirty="0" smtClean="0"/>
                <a:t> </a:t>
              </a:r>
              <a:r>
                <a:rPr lang="en-ID" sz="2300" kern="1200" dirty="0" err="1" smtClean="0"/>
                <a:t>Sekolah</a:t>
              </a:r>
              <a:r>
                <a:rPr lang="en-ID" sz="2300" kern="1200" dirty="0" smtClean="0"/>
                <a:t> </a:t>
              </a:r>
              <a:r>
                <a:rPr lang="en-ID" sz="2300" kern="1200" dirty="0" err="1" smtClean="0"/>
                <a:t>Profesional</a:t>
              </a:r>
              <a:r>
                <a:rPr lang="en-ID" sz="2300" kern="1200" dirty="0"/>
                <a:t>, </a:t>
              </a:r>
              <a:r>
                <a:rPr lang="en-ID" sz="2300" kern="1200" dirty="0" err="1"/>
                <a:t>Inovatif</a:t>
              </a:r>
              <a:r>
                <a:rPr lang="en-ID" sz="2300" kern="1200" dirty="0"/>
                <a:t>, </a:t>
              </a:r>
              <a:r>
                <a:rPr lang="en-ID" sz="2300" kern="1200" dirty="0" err="1"/>
                <a:t>Visioner</a:t>
              </a:r>
              <a:endParaRPr lang="en-ID" sz="2300" kern="12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A7CDBF-76C9-44C1-AA78-9E90882EF0FC}"/>
              </a:ext>
            </a:extLst>
          </p:cNvPr>
          <p:cNvSpPr txBox="1"/>
          <p:nvPr/>
        </p:nvSpPr>
        <p:spPr>
          <a:xfrm>
            <a:off x="3771844" y="4571546"/>
            <a:ext cx="6130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3200" b="1" dirty="0" smtClean="0">
                <a:latin typeface="Calibri" charset="0"/>
                <a:ea typeface="Calibri" charset="0"/>
                <a:cs typeface="Calibri" charset="0"/>
              </a:rPr>
              <a:t>TANTANGAN </a:t>
            </a:r>
            <a:r>
              <a:rPr lang="en-ID" sz="3200" b="1" dirty="0" smtClean="0">
                <a:latin typeface="Calibri" charset="0"/>
                <a:ea typeface="Calibri" charset="0"/>
                <a:cs typeface="Calibri" charset="0"/>
              </a:rPr>
              <a:t>PENGAWAS SEKOLAH</a:t>
            </a:r>
            <a:endParaRPr lang="en-ID" sz="32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27" y="246448"/>
            <a:ext cx="6356174" cy="386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14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1579" y="1370904"/>
            <a:ext cx="8157556" cy="499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charset="2"/>
              <a:buChar char=""/>
            </a:pPr>
            <a:r>
              <a:rPr lang="id-ID" sz="2400" dirty="0" smtClean="0">
                <a:effectLst/>
                <a:latin typeface="Calibri" charset="0"/>
                <a:ea typeface="Times New Roman" charset="0"/>
                <a:cs typeface="Calibri" charset="0"/>
              </a:rPr>
              <a:t>Visi 2045:</a:t>
            </a:r>
            <a:r>
              <a:rPr lang="id-ID" sz="2400" i="1" dirty="0" smtClean="0">
                <a:effectLst/>
                <a:latin typeface="Calibri" charset="0"/>
                <a:ea typeface="Times New Roman" charset="0"/>
                <a:cs typeface="Calibri" charset="0"/>
              </a:rPr>
              <a:t> “</a:t>
            </a:r>
            <a:r>
              <a:rPr lang="en-US" sz="2400" i="1" dirty="0" err="1" smtClean="0">
                <a:effectLst/>
                <a:latin typeface="Calibri" charset="0"/>
                <a:ea typeface="Times New Roman" charset="0"/>
                <a:cs typeface="Calibri" charset="0"/>
              </a:rPr>
              <a:t>Mengangkat</a:t>
            </a:r>
            <a:r>
              <a:rPr lang="en-US" sz="2400" i="1" dirty="0" smtClean="0">
                <a:effectLst/>
                <a:latin typeface="Calibri" charset="0"/>
                <a:ea typeface="Times New Roman" charset="0"/>
                <a:cs typeface="Calibri" charset="0"/>
              </a:rPr>
              <a:t> Indonesia </a:t>
            </a:r>
            <a:r>
              <a:rPr lang="en-US" sz="2400" i="1" dirty="0" err="1" smtClean="0">
                <a:effectLst/>
                <a:latin typeface="Calibri" charset="0"/>
                <a:ea typeface="Times New Roman" charset="0"/>
                <a:cs typeface="Calibri" charset="0"/>
              </a:rPr>
              <a:t>menjadi</a:t>
            </a:r>
            <a:r>
              <a:rPr lang="en-US" sz="2400" i="1" dirty="0" smtClean="0">
                <a:effectLst/>
                <a:latin typeface="Calibri" charset="0"/>
                <a:ea typeface="Times New Roman" charset="0"/>
                <a:cs typeface="Calibri" charset="0"/>
              </a:rPr>
              <a:t> </a:t>
            </a:r>
            <a:r>
              <a:rPr lang="id-ID" sz="2400" i="1" dirty="0" smtClean="0">
                <a:effectLst/>
                <a:latin typeface="Calibri" charset="0"/>
                <a:ea typeface="Times New Roman" charset="0"/>
                <a:cs typeface="Calibri" charset="0"/>
              </a:rPr>
              <a:t>negara maju dan merupakan </a:t>
            </a:r>
            <a:r>
              <a:rPr lang="en-US" sz="2400" i="1" dirty="0" err="1" smtClean="0">
                <a:effectLst/>
                <a:latin typeface="Calibri" charset="0"/>
                <a:ea typeface="Times New Roman" charset="0"/>
                <a:cs typeface="Calibri" charset="0"/>
              </a:rPr>
              <a:t>kekuatan</a:t>
            </a:r>
            <a:r>
              <a:rPr lang="en-US" sz="2400" i="1" dirty="0" smtClean="0">
                <a:effectLst/>
                <a:latin typeface="Calibri" charset="0"/>
                <a:ea typeface="Times New Roman" charset="0"/>
                <a:cs typeface="Calibri" charset="0"/>
              </a:rPr>
              <a:t> 1</a:t>
            </a:r>
            <a:r>
              <a:rPr lang="id-ID" sz="2400" i="1" dirty="0" smtClean="0">
                <a:effectLst/>
                <a:latin typeface="Calibri" charset="0"/>
                <a:ea typeface="Times New Roman" charset="0"/>
                <a:cs typeface="Calibri" charset="0"/>
              </a:rPr>
              <a:t>2 </a:t>
            </a:r>
            <a:r>
              <a:rPr lang="en-US" sz="2400" i="1" dirty="0" err="1" smtClean="0">
                <a:effectLst/>
                <a:latin typeface="Calibri" charset="0"/>
                <a:ea typeface="Times New Roman" charset="0"/>
                <a:cs typeface="Calibri" charset="0"/>
              </a:rPr>
              <a:t>besar</a:t>
            </a:r>
            <a:r>
              <a:rPr lang="en-US" sz="2400" i="1" dirty="0" smtClean="0">
                <a:effectLst/>
                <a:latin typeface="Calibri" charset="0"/>
                <a:ea typeface="Times New Roman" charset="0"/>
                <a:cs typeface="Calibri" charset="0"/>
              </a:rPr>
              <a:t> </a:t>
            </a:r>
            <a:r>
              <a:rPr lang="en-US" sz="2400" i="1" dirty="0" err="1" smtClean="0">
                <a:effectLst/>
                <a:latin typeface="Calibri" charset="0"/>
                <a:ea typeface="Times New Roman" charset="0"/>
                <a:cs typeface="Calibri" charset="0"/>
              </a:rPr>
              <a:t>dunia</a:t>
            </a:r>
            <a:r>
              <a:rPr lang="en-US" sz="2400" i="1" dirty="0" smtClean="0">
                <a:effectLst/>
                <a:latin typeface="Calibri" charset="0"/>
                <a:ea typeface="Times New Roman" charset="0"/>
                <a:cs typeface="Calibri" charset="0"/>
              </a:rPr>
              <a:t> di </a:t>
            </a:r>
            <a:r>
              <a:rPr lang="en-US" sz="2400" i="1" dirty="0" err="1" smtClean="0">
                <a:effectLst/>
                <a:latin typeface="Calibri" charset="0"/>
                <a:ea typeface="Times New Roman" charset="0"/>
                <a:cs typeface="Calibri" charset="0"/>
              </a:rPr>
              <a:t>tahun</a:t>
            </a:r>
            <a:r>
              <a:rPr lang="en-US" sz="2400" i="1" dirty="0" smtClean="0">
                <a:effectLst/>
                <a:latin typeface="Calibri" charset="0"/>
                <a:ea typeface="Times New Roman" charset="0"/>
                <a:cs typeface="Calibri" charset="0"/>
              </a:rPr>
              <a:t> 2</a:t>
            </a:r>
            <a:r>
              <a:rPr lang="id-ID" sz="2400" i="1" dirty="0" smtClean="0">
                <a:effectLst/>
                <a:latin typeface="Calibri" charset="0"/>
                <a:ea typeface="Times New Roman" charset="0"/>
                <a:cs typeface="Calibri" charset="0"/>
              </a:rPr>
              <a:t>025</a:t>
            </a:r>
            <a:r>
              <a:rPr lang="en-US" sz="2400" i="1" dirty="0" smtClean="0">
                <a:effectLst/>
                <a:latin typeface="Calibri" charset="0"/>
                <a:ea typeface="Times New Roman" charset="0"/>
                <a:cs typeface="Calibri" charset="0"/>
              </a:rPr>
              <a:t> </a:t>
            </a:r>
            <a:r>
              <a:rPr lang="en-US" sz="2400" i="1" dirty="0" err="1" smtClean="0">
                <a:effectLst/>
                <a:latin typeface="Calibri" charset="0"/>
                <a:ea typeface="Times New Roman" charset="0"/>
                <a:cs typeface="Calibri" charset="0"/>
              </a:rPr>
              <a:t>dan</a:t>
            </a:r>
            <a:r>
              <a:rPr lang="en-US" sz="2400" i="1" dirty="0" smtClean="0">
                <a:effectLst/>
                <a:latin typeface="Calibri" charset="0"/>
                <a:ea typeface="Times New Roman" charset="0"/>
                <a:cs typeface="Calibri" charset="0"/>
              </a:rPr>
              <a:t> </a:t>
            </a:r>
            <a:r>
              <a:rPr lang="id-ID" sz="2400" i="1" dirty="0" smtClean="0">
                <a:effectLst/>
                <a:latin typeface="Calibri" charset="0"/>
                <a:ea typeface="Times New Roman" charset="0"/>
                <a:cs typeface="Calibri" charset="0"/>
              </a:rPr>
              <a:t>8</a:t>
            </a:r>
            <a:r>
              <a:rPr lang="en-US" sz="2400" i="1" dirty="0" smtClean="0">
                <a:effectLst/>
                <a:latin typeface="Calibri" charset="0"/>
                <a:ea typeface="Times New Roman" charset="0"/>
                <a:cs typeface="Calibri" charset="0"/>
              </a:rPr>
              <a:t> </a:t>
            </a:r>
            <a:r>
              <a:rPr lang="en-US" sz="2400" i="1" dirty="0" err="1" smtClean="0">
                <a:effectLst/>
                <a:latin typeface="Calibri" charset="0"/>
                <a:ea typeface="Times New Roman" charset="0"/>
                <a:cs typeface="Calibri" charset="0"/>
              </a:rPr>
              <a:t>besar</a:t>
            </a:r>
            <a:r>
              <a:rPr lang="en-US" sz="2400" i="1" dirty="0" smtClean="0">
                <a:effectLst/>
                <a:latin typeface="Calibri" charset="0"/>
                <a:ea typeface="Times New Roman" charset="0"/>
                <a:cs typeface="Calibri" charset="0"/>
              </a:rPr>
              <a:t> </a:t>
            </a:r>
            <a:r>
              <a:rPr lang="en-US" sz="2400" i="1" dirty="0" err="1" smtClean="0">
                <a:effectLst/>
                <a:latin typeface="Calibri" charset="0"/>
                <a:ea typeface="Times New Roman" charset="0"/>
                <a:cs typeface="Calibri" charset="0"/>
              </a:rPr>
              <a:t>dunia</a:t>
            </a:r>
            <a:r>
              <a:rPr lang="en-US" sz="2400" i="1" dirty="0" smtClean="0">
                <a:effectLst/>
                <a:latin typeface="Calibri" charset="0"/>
                <a:ea typeface="Times New Roman" charset="0"/>
                <a:cs typeface="Calibri" charset="0"/>
              </a:rPr>
              <a:t> </a:t>
            </a:r>
            <a:r>
              <a:rPr lang="en-US" sz="2400" i="1" dirty="0" err="1" smtClean="0">
                <a:effectLst/>
                <a:latin typeface="Calibri" charset="0"/>
                <a:ea typeface="Times New Roman" charset="0"/>
                <a:cs typeface="Calibri" charset="0"/>
              </a:rPr>
              <a:t>pada</a:t>
            </a:r>
            <a:r>
              <a:rPr lang="en-US" sz="2400" i="1" dirty="0" smtClean="0">
                <a:effectLst/>
                <a:latin typeface="Calibri" charset="0"/>
                <a:ea typeface="Times New Roman" charset="0"/>
                <a:cs typeface="Calibri" charset="0"/>
              </a:rPr>
              <a:t> </a:t>
            </a:r>
            <a:r>
              <a:rPr lang="en-US" sz="2400" i="1" dirty="0" err="1" smtClean="0">
                <a:effectLst/>
                <a:latin typeface="Calibri" charset="0"/>
                <a:ea typeface="Times New Roman" charset="0"/>
                <a:cs typeface="Calibri" charset="0"/>
              </a:rPr>
              <a:t>tahun</a:t>
            </a:r>
            <a:r>
              <a:rPr lang="en-US" sz="2400" i="1" dirty="0" smtClean="0">
                <a:effectLst/>
                <a:latin typeface="Calibri" charset="0"/>
                <a:ea typeface="Times New Roman" charset="0"/>
                <a:cs typeface="Calibri" charset="0"/>
              </a:rPr>
              <a:t> 20</a:t>
            </a:r>
            <a:r>
              <a:rPr lang="id-ID" sz="2400" i="1" dirty="0" smtClean="0">
                <a:effectLst/>
                <a:latin typeface="Calibri" charset="0"/>
                <a:ea typeface="Times New Roman" charset="0"/>
                <a:cs typeface="Calibri" charset="0"/>
              </a:rPr>
              <a:t>45 melalui pertumbuhan ekonomi tinggi yang inklusif dan berkelanjutan”</a:t>
            </a:r>
            <a:endParaRPr lang="en-US" sz="2400" dirty="0" smtClean="0">
              <a:effectLst/>
              <a:latin typeface="Calibri" charset="0"/>
              <a:ea typeface="Times New Roman" charset="0"/>
              <a:cs typeface="Calibri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charset="2"/>
              <a:buChar char=""/>
            </a:pPr>
            <a:r>
              <a:rPr lang="id-ID" sz="2400" dirty="0" smtClean="0">
                <a:effectLst/>
                <a:latin typeface="Calibri" charset="0"/>
                <a:ea typeface="Times New Roman" charset="0"/>
                <a:cs typeface="Calibri" charset="0"/>
              </a:rPr>
              <a:t>Untuk mewujudkan visi 2045 Pencapaian Visi 2025 dan 2045 memerlukan penyiapan generasi yang mampu berperan aktif dalam kegiatan pembangunan. Dan harus dimulai sekarang dan generasi sekarang, mulai dari PAUD</a:t>
            </a:r>
            <a:endParaRPr lang="en-US" sz="2400" dirty="0" smtClean="0">
              <a:effectLst/>
              <a:latin typeface="Calibri" charset="0"/>
              <a:ea typeface="Times New Roman" charset="0"/>
              <a:cs typeface="Calibri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charset="2"/>
              <a:buChar char=""/>
            </a:pPr>
            <a:r>
              <a:rPr lang="id-ID" sz="2400" dirty="0" smtClean="0">
                <a:effectLst/>
                <a:latin typeface="Calibri" charset="0"/>
                <a:ea typeface="Times New Roman" charset="0"/>
                <a:cs typeface="Calibri" charset="0"/>
              </a:rPr>
              <a:t>Perlu Keterlibatan semua pihak dalam menyiapkan generasi terbaik. Generasi terbaik disiapkan di tingkat satuan pendidikan (sekolah). </a:t>
            </a:r>
            <a:endParaRPr lang="id-ID" sz="2000" dirty="0" smtClean="0">
              <a:effectLst/>
              <a:latin typeface="Calibri" charset="0"/>
              <a:ea typeface="Times New Roman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29" y="931992"/>
            <a:ext cx="2992005" cy="19910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4264" y="3307016"/>
            <a:ext cx="3176016" cy="2131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id-ID" sz="2000" dirty="0" err="1" smtClean="0">
                <a:effectLst/>
                <a:latin typeface="Calibri" charset="0"/>
                <a:ea typeface="Times New Roman" charset="0"/>
                <a:cs typeface="Calibri" charset="0"/>
              </a:rPr>
              <a:t>Apapun</a:t>
            </a:r>
            <a:r>
              <a:rPr lang="id-ID" sz="2000" dirty="0" smtClean="0">
                <a:effectLst/>
                <a:latin typeface="Calibri" charset="0"/>
                <a:ea typeface="Times New Roman" charset="0"/>
                <a:cs typeface="Calibri" charset="0"/>
              </a:rPr>
              <a:t> yang dilakukan oleh semua pihak, fokusnya adalah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id-ID" sz="2400" b="1" dirty="0" smtClean="0">
                <a:effectLst/>
                <a:latin typeface="Calibri" charset="0"/>
                <a:ea typeface="Times New Roman" charset="0"/>
                <a:cs typeface="Calibri" charset="0"/>
              </a:rPr>
              <a:t>SISWA, SISWA, SISWA</a:t>
            </a:r>
            <a:endParaRPr lang="en-US" sz="2400" b="1" dirty="0">
              <a:effectLst/>
              <a:latin typeface="Calibri" charset="0"/>
              <a:ea typeface="Times New Roman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9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82" y="6422338"/>
            <a:ext cx="12162155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701675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4831" y="457200"/>
            <a:ext cx="76998" cy="556767"/>
          </a:xfrm>
          <a:custGeom>
            <a:avLst/>
            <a:gdLst/>
            <a:ahLst/>
            <a:cxnLst/>
            <a:rect l="l" t="t" r="r" b="b"/>
            <a:pathLst>
              <a:path w="76998" h="556767">
                <a:moveTo>
                  <a:pt x="0" y="556767"/>
                </a:moveTo>
                <a:lnTo>
                  <a:pt x="76998" y="556767"/>
                </a:lnTo>
                <a:lnTo>
                  <a:pt x="76998" y="0"/>
                </a:lnTo>
                <a:lnTo>
                  <a:pt x="0" y="0"/>
                </a:lnTo>
                <a:lnTo>
                  <a:pt x="0" y="5567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4001" y="2059368"/>
            <a:ext cx="76998" cy="481139"/>
          </a:xfrm>
          <a:custGeom>
            <a:avLst/>
            <a:gdLst/>
            <a:ahLst/>
            <a:cxnLst/>
            <a:rect l="l" t="t" r="r" b="b"/>
            <a:pathLst>
              <a:path w="76998" h="481139">
                <a:moveTo>
                  <a:pt x="0" y="481139"/>
                </a:moveTo>
                <a:lnTo>
                  <a:pt x="76998" y="481139"/>
                </a:lnTo>
                <a:lnTo>
                  <a:pt x="76998" y="0"/>
                </a:lnTo>
                <a:lnTo>
                  <a:pt x="0" y="0"/>
                </a:lnTo>
                <a:lnTo>
                  <a:pt x="0" y="4811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6282" y="4319714"/>
            <a:ext cx="76998" cy="481139"/>
          </a:xfrm>
          <a:custGeom>
            <a:avLst/>
            <a:gdLst/>
            <a:ahLst/>
            <a:cxnLst/>
            <a:rect l="l" t="t" r="r" b="b"/>
            <a:pathLst>
              <a:path w="76998" h="481139">
                <a:moveTo>
                  <a:pt x="0" y="481139"/>
                </a:moveTo>
                <a:lnTo>
                  <a:pt x="76998" y="481139"/>
                </a:lnTo>
                <a:lnTo>
                  <a:pt x="76998" y="0"/>
                </a:lnTo>
                <a:lnTo>
                  <a:pt x="0" y="0"/>
                </a:lnTo>
                <a:lnTo>
                  <a:pt x="0" y="4811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25559" y="3858386"/>
            <a:ext cx="1926589" cy="33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000" b="1" i="0" u="none" strike="noStrike" kern="1200" cap="none" spc="-4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-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4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aan</a:t>
            </a:r>
            <a:r>
              <a:rPr kumimoji="0" sz="2000" b="1" i="0" u="none" strike="noStrike" kern="1200" cap="none" spc="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Global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06322" y="1078864"/>
            <a:ext cx="3150997" cy="840994"/>
          </a:xfrm>
          <a:custGeom>
            <a:avLst/>
            <a:gdLst/>
            <a:ahLst/>
            <a:cxnLst/>
            <a:rect l="l" t="t" r="r" b="b"/>
            <a:pathLst>
              <a:path w="3150997" h="840994">
                <a:moveTo>
                  <a:pt x="0" y="11811"/>
                </a:moveTo>
                <a:lnTo>
                  <a:pt x="2452116" y="0"/>
                </a:lnTo>
                <a:lnTo>
                  <a:pt x="3150997" y="840994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5541" y="2642742"/>
            <a:ext cx="3861777" cy="840994"/>
          </a:xfrm>
          <a:custGeom>
            <a:avLst/>
            <a:gdLst/>
            <a:ahLst/>
            <a:cxnLst/>
            <a:rect l="l" t="t" r="r" b="b"/>
            <a:pathLst>
              <a:path w="3861777" h="840994">
                <a:moveTo>
                  <a:pt x="0" y="11811"/>
                </a:moveTo>
                <a:lnTo>
                  <a:pt x="3005162" y="0"/>
                </a:lnTo>
                <a:lnTo>
                  <a:pt x="3861777" y="840994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8975" y="752475"/>
            <a:ext cx="5840095" cy="5478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848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-6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-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 </a:t>
            </a:r>
            <a:r>
              <a:rPr kumimoji="0" sz="2000" b="1" i="0" u="none" strike="noStrike" kern="1200" cap="none" spc="-4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-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ts val="6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18515" marR="269049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yg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erciri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r,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hlak m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lia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ma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dir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dan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teg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ts val="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47320" marR="2534920" lvl="0" indent="0" algn="l" defTabSz="914400" rtl="0" eaLnBrk="1" fontAlgn="auto" latinLnBrk="0" hangingPunct="1">
              <a:lnSpc>
                <a:spcPts val="23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Mult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000" b="1" i="0" u="none" strike="noStrike" kern="1200" cap="none" spc="-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-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apan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bad</a:t>
            </a:r>
            <a:r>
              <a:rPr kumimoji="0" sz="2000" b="1" i="0" u="none" strike="noStrike" kern="1200" cap="none" spc="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21</a:t>
            </a:r>
            <a:r>
              <a:rPr kumimoji="0" sz="2000" b="1" i="0" u="none" strike="noStrike" kern="1200" cap="none" spc="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dan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Be</a:t>
            </a:r>
            <a:r>
              <a:rPr kumimoji="0" sz="2000" b="1" i="0" u="none" strike="noStrike" kern="1200" cap="none" spc="-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tifi</a:t>
            </a:r>
            <a:r>
              <a:rPr kumimoji="0" sz="2000" b="1" i="0" u="none" strike="noStrike" kern="1200" cap="none" spc="-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-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ts val="5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880" marR="0" lvl="0" indent="-1708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182880" algn="l"/>
              </a:tabLst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erp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ir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Kri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tis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dan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meca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Masalah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2880" marR="0" lvl="0" indent="-1708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182880" algn="l"/>
              </a:tabLst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Keca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B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erkom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ni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asi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2880" marR="0" lvl="0" indent="-1708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182880" algn="l"/>
              </a:tabLst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Kre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ativitas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dan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Inovasi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2880" marR="0" lvl="0" indent="-1708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182880" algn="l"/>
              </a:tabLst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Kola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2880" marR="0" lvl="0" indent="-170815" algn="l" defTabSz="914400" rtl="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182880" algn="l"/>
              </a:tabLst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Keca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erasi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2880" marR="0" lvl="0" indent="-1708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182880" algn="l"/>
              </a:tabLst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Lul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san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Vo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asi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ns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dan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kat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ts val="700"/>
              </a:lnSpc>
              <a:spcBef>
                <a:spcPts val="37"/>
              </a:spcBef>
              <a:spcAft>
                <a:spcPts val="0"/>
              </a:spcAft>
              <a:buClrTx/>
              <a:buSzTx/>
              <a:buFont typeface="Wingdings"/>
              <a:buChar char=""/>
              <a:tabLst/>
              <a:defRPr/>
            </a:pP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"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"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"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651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Ela</a:t>
            </a:r>
            <a:r>
              <a:rPr kumimoji="0" sz="2000" b="1" i="0" u="none" strike="noStrike" kern="1200" cap="none" spc="-4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tis</a:t>
            </a:r>
            <a:r>
              <a:rPr kumimoji="0" sz="2000" b="1" i="0" u="none" strike="noStrike" kern="1200" cap="none" spc="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dan</a:t>
            </a:r>
            <a:r>
              <a:rPr kumimoji="0" sz="2000" b="1" i="0" u="none" strike="noStrike" kern="1200" cap="none" spc="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6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embelajar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" marR="0" lvl="0" indent="0" algn="l" defTabSz="914400" rtl="0" eaLnBrk="1" fontAlgn="auto" latinLnBrk="0" hangingPunct="1">
              <a:lnSpc>
                <a:spcPts val="23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67785" algn="l"/>
              </a:tabLst>
              <a:defRPr/>
            </a:pPr>
            <a:r>
              <a:rPr kumimoji="0" sz="2000" b="1" i="0" u="sng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sng" strike="noStrike" kern="1200" cap="none" spc="1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sng" strike="noStrike" kern="120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sng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000" b="1" i="0" u="sng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panj</a:t>
            </a:r>
            <a:r>
              <a:rPr kumimoji="0" sz="2000" b="1" i="0" u="sng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ang</a:t>
            </a:r>
            <a:r>
              <a:rPr kumimoji="0" sz="2000" b="1" i="0" u="sng" strike="noStrike" kern="1200" cap="none" spc="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sng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000" b="1" i="0" u="sng" strike="noStrike" kern="1200" cap="none" spc="-4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sng" strike="noStrike" kern="1200" cap="none" spc="-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000" b="1" i="0" u="sng" strike="noStrike" kern="1200" cap="none" spc="-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sng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sng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	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2880" marR="0" lvl="0" indent="-170815" algn="l" defTabSz="914400" rtl="0" eaLnBrk="1" fontAlgn="auto" latinLnBrk="0" hangingPunct="1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182880" algn="l"/>
              </a:tabLst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erkemam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puan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emik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2880" marR="0" lvl="0" indent="-1708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182880" algn="l"/>
              </a:tabLst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erp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ir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2880" marR="0" lvl="0" indent="-1708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182880" algn="l"/>
              </a:tabLst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rie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asi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pd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emeca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masalah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2880" marR="0" lvl="0" indent="-1708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182880" algn="l"/>
              </a:tabLst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erkemam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puan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uk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bela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jar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ggal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emi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iran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yan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lama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dan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bela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jar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lagi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hal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2880" marR="0" lvl="0" indent="0" algn="l" defTabSz="914400" rtl="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hal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yan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baru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2880" marR="347980" lvl="0" indent="-1708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182880" algn="l"/>
              </a:tabLst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Memili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erampilan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gem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gan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divi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dan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sosial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termasuk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ercayaan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diri, mo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tivasi,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omi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terh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nilai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nilai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moral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dan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ka,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84209" y="1927733"/>
            <a:ext cx="2745740" cy="33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000" b="1" i="0" u="none" strike="noStrike" kern="1200" cap="none" spc="-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000" b="1" i="0" u="none" strike="noStrike" kern="1200" cap="none" spc="-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dan</a:t>
            </a:r>
            <a:r>
              <a:rPr kumimoji="0" sz="2000" b="1" i="0" u="none" strike="noStrike" kern="1200" cap="none" spc="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000" b="1" i="0" u="none" strike="noStrike" kern="1200" cap="none" spc="-4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-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000" b="1" i="0" u="none" strike="noStrike" kern="1200" cap="none" spc="-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eneur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127740" y="1701101"/>
            <a:ext cx="76998" cy="481139"/>
          </a:xfrm>
          <a:custGeom>
            <a:avLst/>
            <a:gdLst/>
            <a:ahLst/>
            <a:cxnLst/>
            <a:rect l="l" t="t" r="r" b="b"/>
            <a:pathLst>
              <a:path w="76998" h="481139">
                <a:moveTo>
                  <a:pt x="0" y="481139"/>
                </a:moveTo>
                <a:lnTo>
                  <a:pt x="76998" y="481139"/>
                </a:lnTo>
                <a:lnTo>
                  <a:pt x="76998" y="0"/>
                </a:lnTo>
                <a:lnTo>
                  <a:pt x="0" y="0"/>
                </a:lnTo>
                <a:lnTo>
                  <a:pt x="0" y="4811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140947" y="3639629"/>
            <a:ext cx="76998" cy="481139"/>
          </a:xfrm>
          <a:custGeom>
            <a:avLst/>
            <a:gdLst/>
            <a:ahLst/>
            <a:cxnLst/>
            <a:rect l="l" t="t" r="r" b="b"/>
            <a:pathLst>
              <a:path w="76998" h="481139">
                <a:moveTo>
                  <a:pt x="0" y="481139"/>
                </a:moveTo>
                <a:lnTo>
                  <a:pt x="76998" y="481139"/>
                </a:lnTo>
                <a:lnTo>
                  <a:pt x="76998" y="0"/>
                </a:lnTo>
                <a:lnTo>
                  <a:pt x="0" y="0"/>
                </a:lnTo>
                <a:lnTo>
                  <a:pt x="0" y="4811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79332" y="2398776"/>
            <a:ext cx="2942590" cy="386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p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embela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jar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yan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vatif,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mempun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yai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5595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ja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nterp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18831" y="2318385"/>
            <a:ext cx="3814318" cy="521335"/>
          </a:xfrm>
          <a:custGeom>
            <a:avLst/>
            <a:gdLst/>
            <a:ahLst/>
            <a:cxnLst/>
            <a:rect l="l" t="t" r="r" b="b"/>
            <a:pathLst>
              <a:path w="3814318" h="521335">
                <a:moveTo>
                  <a:pt x="3814318" y="0"/>
                </a:moveTo>
                <a:lnTo>
                  <a:pt x="840994" y="0"/>
                </a:lnTo>
                <a:lnTo>
                  <a:pt x="0" y="521335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49082" y="4315967"/>
            <a:ext cx="3575685" cy="751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5410" marR="12700" lvl="0" indent="-9334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asan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glo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w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arga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egara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dasar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ya me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gh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w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arga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egara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yan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erja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dan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memili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agai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arga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egara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yan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baik</a:t>
            </a:r>
          </a:p>
          <a:p>
            <a:pPr marL="0" marR="1397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dalam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upan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dunia</a:t>
            </a:r>
          </a:p>
        </p:txBody>
      </p:sp>
      <p:sp>
        <p:nvSpPr>
          <p:cNvPr id="16" name="object 16"/>
          <p:cNvSpPr/>
          <p:nvPr/>
        </p:nvSpPr>
        <p:spPr>
          <a:xfrm>
            <a:off x="7027926" y="4207890"/>
            <a:ext cx="4164329" cy="521207"/>
          </a:xfrm>
          <a:custGeom>
            <a:avLst/>
            <a:gdLst/>
            <a:ahLst/>
            <a:cxnLst/>
            <a:rect l="l" t="t" r="r" b="b"/>
            <a:pathLst>
              <a:path w="4164329" h="521207">
                <a:moveTo>
                  <a:pt x="4164329" y="0"/>
                </a:moveTo>
                <a:lnTo>
                  <a:pt x="918209" y="0"/>
                </a:lnTo>
                <a:lnTo>
                  <a:pt x="0" y="52120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8882" rIns="0" bIns="0" rtlCol="0">
            <a:noAutofit/>
          </a:bodyPr>
          <a:lstStyle/>
          <a:p>
            <a:pPr marL="4601210">
              <a:lnSpc>
                <a:spcPct val="100000"/>
              </a:lnSpc>
            </a:pPr>
            <a:r>
              <a:rPr sz="4000" b="1" spc="-30" dirty="0">
                <a:solidFill>
                  <a:srgbClr val="7E7E7E"/>
                </a:solidFill>
                <a:latin typeface="Calibri"/>
                <a:cs typeface="Calibri"/>
              </a:rPr>
              <a:t>SDM</a:t>
            </a:r>
            <a:r>
              <a:rPr sz="4000" b="1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7E7E7E"/>
                </a:solidFill>
                <a:latin typeface="Calibri"/>
                <a:cs typeface="Calibri"/>
              </a:rPr>
              <a:t>Indon</a:t>
            </a:r>
            <a:r>
              <a:rPr sz="4000" b="1" spc="-10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4000" b="1" spc="-20" dirty="0">
                <a:solidFill>
                  <a:srgbClr val="7E7E7E"/>
                </a:solidFill>
                <a:latin typeface="Calibri"/>
                <a:cs typeface="Calibri"/>
              </a:rPr>
              <a:t>sia</a:t>
            </a:r>
            <a:r>
              <a:rPr sz="4000" b="1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7E7E7E"/>
                </a:solidFill>
                <a:latin typeface="Calibri"/>
                <a:cs typeface="Calibri"/>
              </a:rPr>
              <a:t>Masa</a:t>
            </a:r>
            <a:r>
              <a:rPr sz="4000" b="1" spc="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7E7E7E"/>
                </a:solidFill>
                <a:latin typeface="Calibri"/>
                <a:cs typeface="Calibri"/>
              </a:rPr>
              <a:t>Depan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082" y="6324600"/>
            <a:ext cx="12161774" cy="533400"/>
          </a:xfrm>
          <a:custGeom>
            <a:avLst/>
            <a:gdLst/>
            <a:ahLst/>
            <a:cxnLst/>
            <a:rect l="l" t="t" r="r" b="b"/>
            <a:pathLst>
              <a:path w="12161774" h="533400">
                <a:moveTo>
                  <a:pt x="0" y="533400"/>
                </a:moveTo>
                <a:lnTo>
                  <a:pt x="12161774" y="533400"/>
                </a:lnTo>
                <a:lnTo>
                  <a:pt x="12161774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082" y="6324600"/>
            <a:ext cx="12161774" cy="533397"/>
          </a:xfrm>
          <a:custGeom>
            <a:avLst/>
            <a:gdLst/>
            <a:ahLst/>
            <a:cxnLst/>
            <a:rect l="l" t="t" r="r" b="b"/>
            <a:pathLst>
              <a:path w="12161774" h="533397">
                <a:moveTo>
                  <a:pt x="12161774" y="533397"/>
                </a:moveTo>
                <a:lnTo>
                  <a:pt x="12161774" y="0"/>
                </a:lnTo>
                <a:lnTo>
                  <a:pt x="0" y="0"/>
                </a:lnTo>
                <a:lnTo>
                  <a:pt x="0" y="533397"/>
                </a:lnTo>
              </a:path>
            </a:pathLst>
          </a:custGeom>
          <a:ln w="25400">
            <a:solidFill>
              <a:srgbClr val="24406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47159" y="1247521"/>
            <a:ext cx="4026789" cy="4026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4294967295"/>
          </p:nvPr>
        </p:nvSpPr>
        <p:spPr>
          <a:xfrm>
            <a:off x="4327016" y="6428028"/>
            <a:ext cx="3538876" cy="26657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ian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dan 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ebud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aan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54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547" y="1843159"/>
            <a:ext cx="8211516" cy="186173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Kepemimpinan</a:t>
            </a:r>
            <a:r>
              <a:rPr lang="en-US" sz="2800" dirty="0" smtClean="0"/>
              <a:t> 2.0 </a:t>
            </a:r>
            <a:r>
              <a:rPr lang="en-US" sz="2800" dirty="0" err="1" smtClean="0"/>
              <a:t>merubah</a:t>
            </a:r>
            <a:r>
              <a:rPr lang="en-US" sz="2800" dirty="0" smtClean="0"/>
              <a:t> mindset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melayani</a:t>
            </a:r>
            <a:endParaRPr lang="en-US" sz="2800" dirty="0" smtClean="0"/>
          </a:p>
          <a:p>
            <a:r>
              <a:rPr lang="en-US" sz="2800" dirty="0" err="1" smtClean="0"/>
              <a:t>Tantangan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berat</a:t>
            </a:r>
            <a:r>
              <a:rPr lang="en-US" sz="2800" dirty="0" smtClean="0"/>
              <a:t> di era </a:t>
            </a:r>
            <a:r>
              <a:rPr lang="en-US" sz="2800" dirty="0" err="1" smtClean="0"/>
              <a:t>teknologi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Pendidikan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memikirkan</a:t>
            </a:r>
            <a:r>
              <a:rPr lang="en-US" sz="2800" dirty="0" smtClean="0"/>
              <a:t> masa </a:t>
            </a:r>
            <a:r>
              <a:rPr lang="en-US" sz="2800" dirty="0" err="1" smtClean="0"/>
              <a:t>depan</a:t>
            </a:r>
            <a:r>
              <a:rPr lang="en-US" sz="2800" dirty="0" smtClean="0"/>
              <a:t> </a:t>
            </a:r>
            <a:r>
              <a:rPr lang="en-US" sz="2800" dirty="0" err="1" smtClean="0"/>
              <a:t>bangsa</a:t>
            </a:r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924801" y="3922650"/>
            <a:ext cx="34106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1" indent="-346075">
              <a:buFont typeface="Wingdings" charset="2"/>
              <a:buChar char="§"/>
            </a:pPr>
            <a:r>
              <a:rPr lang="en-US" sz="2400" dirty="0"/>
              <a:t>Creativity</a:t>
            </a:r>
          </a:p>
          <a:p>
            <a:pPr marL="360363" lvl="1" indent="-346075">
              <a:buFont typeface="Wingdings" charset="2"/>
              <a:buChar char="§"/>
            </a:pPr>
            <a:r>
              <a:rPr lang="en-US" sz="2400" dirty="0"/>
              <a:t>Collaboration</a:t>
            </a:r>
          </a:p>
          <a:p>
            <a:pPr marL="360363" lvl="1" indent="-346075">
              <a:buFont typeface="Wingdings" charset="2"/>
              <a:buChar char="§"/>
            </a:pPr>
            <a:r>
              <a:rPr lang="en-US" sz="2400" dirty="0"/>
              <a:t>Communication</a:t>
            </a:r>
          </a:p>
          <a:p>
            <a:pPr marL="360363" lvl="1" indent="-346075">
              <a:buFont typeface="Wingdings" charset="2"/>
              <a:buChar char="§"/>
            </a:pPr>
            <a:r>
              <a:rPr lang="en-US" sz="2400" dirty="0"/>
              <a:t>Critical Thinking</a:t>
            </a:r>
          </a:p>
          <a:p>
            <a:pPr marL="360363" lvl="1" indent="-346075">
              <a:buFont typeface="Wingdings" charset="2"/>
              <a:buChar char="§"/>
            </a:pPr>
            <a:r>
              <a:rPr lang="en-US" sz="2400" dirty="0"/>
              <a:t>Computational logic</a:t>
            </a:r>
          </a:p>
          <a:p>
            <a:pPr marL="360363" lvl="1" indent="-346075">
              <a:buFont typeface="Wingdings" charset="2"/>
              <a:buChar char="§"/>
            </a:pPr>
            <a:r>
              <a:rPr lang="en-US" sz="2400" dirty="0"/>
              <a:t>Compassion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9710" y="656896"/>
            <a:ext cx="9817669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en-US" sz="3600" b="1" dirty="0" smtClean="0"/>
              <a:t>PENGAWAS SEKOLAH </a:t>
            </a:r>
            <a:r>
              <a:rPr lang="en-US" sz="3600" b="1" dirty="0" smtClean="0"/>
              <a:t>PENGGERAK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861" y="3828845"/>
            <a:ext cx="3606800" cy="2402129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5037514" y="4507362"/>
            <a:ext cx="2887287" cy="830997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id-ID" sz="2400" dirty="0" smtClean="0">
                <a:effectLst/>
                <a:latin typeface="Calibri" charset="0"/>
                <a:ea typeface="Times New Roman" charset="0"/>
                <a:cs typeface="Calibri" charset="0"/>
              </a:rPr>
              <a:t>KOMPETENSI </a:t>
            </a:r>
          </a:p>
          <a:p>
            <a:pPr lvl="0" algn="ctr"/>
            <a:r>
              <a:rPr lang="id-ID" sz="2400" dirty="0" smtClean="0">
                <a:effectLst/>
                <a:latin typeface="Calibri" charset="0"/>
                <a:ea typeface="Times New Roman" charset="0"/>
                <a:cs typeface="Calibri" charset="0"/>
              </a:rPr>
              <a:t>ABAD 21</a:t>
            </a:r>
            <a:endParaRPr lang="en-US" sz="2400" b="1" dirty="0">
              <a:effectLst/>
              <a:latin typeface="Calibri" charset="0"/>
              <a:ea typeface="Times New Roman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50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029" y="0"/>
            <a:ext cx="9905998" cy="1478570"/>
          </a:xfrm>
        </p:spPr>
        <p:txBody>
          <a:bodyPr/>
          <a:lstStyle/>
          <a:p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PERUBAHAN ?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428" y="1811987"/>
            <a:ext cx="3314700" cy="165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1478570"/>
            <a:ext cx="716279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 err="1"/>
              <a:t>Menciptakan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yang AMAN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smtClean="0"/>
              <a:t>GURU </a:t>
            </a:r>
            <a:r>
              <a:rPr lang="en-US" sz="2400" dirty="0" err="1" smtClean="0"/>
              <a:t>dan</a:t>
            </a:r>
            <a:r>
              <a:rPr lang="en-US" sz="2400" dirty="0" smtClean="0"/>
              <a:t> KEPALA SEKOLAH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/>
              <a:t>mencetuskan</a:t>
            </a:r>
            <a:r>
              <a:rPr lang="en-US" sz="2400" dirty="0"/>
              <a:t> </a:t>
            </a:r>
            <a:r>
              <a:rPr lang="en-US" sz="2400" dirty="0" err="1"/>
              <a:t>gagasan</a:t>
            </a:r>
            <a:r>
              <a:rPr lang="en-US" sz="2400" dirty="0"/>
              <a:t>,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 smtClean="0"/>
              <a:t>mengritik</a:t>
            </a:r>
            <a:r>
              <a:rPr lang="en-US" sz="2400" dirty="0" smtClean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mencoba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yang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walaupun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kemungkinan</a:t>
            </a:r>
            <a:r>
              <a:rPr lang="en-US" sz="2400" dirty="0"/>
              <a:t> </a:t>
            </a:r>
            <a:r>
              <a:rPr lang="en-US" sz="2400" dirty="0" err="1"/>
              <a:t>gagal</a:t>
            </a:r>
            <a:r>
              <a:rPr lang="en-US" sz="2400" dirty="0"/>
              <a:t>. 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smtClean="0"/>
              <a:t>PENGAWAS </a:t>
            </a:r>
            <a:r>
              <a:rPr lang="en-US" sz="2400" dirty="0" smtClean="0"/>
              <a:t>SEKOLAH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sebelumnya</a:t>
            </a:r>
            <a:r>
              <a:rPr lang="en-US" sz="2400" dirty="0"/>
              <a:t>,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berinovasi</a:t>
            </a:r>
            <a:endParaRPr lang="en-US" sz="2400" dirty="0"/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i="1" dirty="0"/>
              <a:t>“New ideas might be a good idea, thumbs up, always keep on trying”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“</a:t>
            </a:r>
            <a:r>
              <a:rPr lang="en-US" sz="2400" dirty="0" err="1"/>
              <a:t>Kegagalan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guru yang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konsisten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mengajar</a:t>
            </a:r>
            <a:r>
              <a:rPr lang="en-US" sz="2400" dirty="0"/>
              <a:t> </a:t>
            </a:r>
            <a:r>
              <a:rPr lang="en-US" sz="2400" dirty="0" err="1"/>
              <a:t>saya</a:t>
            </a:r>
            <a:r>
              <a:rPr lang="en-US" sz="2400" dirty="0"/>
              <a:t>”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 err="1"/>
              <a:t>Jarang</a:t>
            </a:r>
            <a:r>
              <a:rPr lang="en-US" sz="2400" dirty="0"/>
              <a:t> orang </a:t>
            </a:r>
            <a:r>
              <a:rPr lang="en-US" sz="2400" dirty="0" err="1"/>
              <a:t>belajar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kesuksesan</a:t>
            </a:r>
            <a:r>
              <a:rPr lang="en-US" sz="2400" dirty="0"/>
              <a:t> – </a:t>
            </a:r>
            <a:r>
              <a:rPr lang="en-US" sz="2400" dirty="0" err="1"/>
              <a:t>kegagalan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kesuksesan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578" y="3942059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84429" y="152400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PERUBAHAN ?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3531" y="1630970"/>
            <a:ext cx="6096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 err="1"/>
              <a:t>Tanyakan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smtClean="0"/>
              <a:t>GURU </a:t>
            </a:r>
            <a:r>
              <a:rPr lang="en-US" sz="2400" dirty="0" err="1" smtClean="0"/>
              <a:t>dan</a:t>
            </a:r>
            <a:r>
              <a:rPr lang="en-US" sz="2400" dirty="0" smtClean="0"/>
              <a:t> KEPALA SEKOLAH </a:t>
            </a: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/>
              <a:t>caranya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smtClean="0"/>
              <a:t>PENGAWAS SEKOLAH </a:t>
            </a:r>
            <a:r>
              <a:rPr lang="en-US" sz="2400" dirty="0" smtClean="0"/>
              <a:t>yang </a:t>
            </a:r>
            <a:r>
              <a:rPr lang="en-US" sz="2400" dirty="0" err="1" smtClean="0"/>
              <a:t>melayani</a:t>
            </a:r>
            <a:r>
              <a:rPr lang="en-US" sz="2400" dirty="0" smtClean="0"/>
              <a:t> </a:t>
            </a:r>
            <a:endParaRPr lang="en-US" sz="2400" dirty="0"/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“</a:t>
            </a:r>
            <a:r>
              <a:rPr lang="en-US" sz="2400" dirty="0" err="1"/>
              <a:t>Seberapa</a:t>
            </a:r>
            <a:r>
              <a:rPr lang="en-US" sz="2400" dirty="0"/>
              <a:t>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pengawas</a:t>
            </a:r>
            <a:r>
              <a:rPr lang="en-US" sz="2400" dirty="0"/>
              <a:t> </a:t>
            </a:r>
            <a:r>
              <a:rPr lang="en-US" sz="2400" dirty="0" err="1"/>
              <a:t>sekolah</a:t>
            </a:r>
            <a:r>
              <a:rPr lang="en-US" sz="2400" dirty="0"/>
              <a:t> </a:t>
            </a:r>
            <a:r>
              <a:rPr lang="en-US" sz="2400" dirty="0" err="1"/>
              <a:t>datang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sekolah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menanyakan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kepala</a:t>
            </a:r>
            <a:r>
              <a:rPr lang="en-US" sz="2400" dirty="0"/>
              <a:t> </a:t>
            </a:r>
            <a:r>
              <a:rPr lang="en-US" sz="2400" dirty="0" err="1"/>
              <a:t>sekolah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guru,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saya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melayani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 smtClean="0"/>
              <a:t>?”</a:t>
            </a:r>
            <a:endParaRPr lang="en-US" sz="2400" dirty="0"/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/>
              <a:t>PENGAWAS SEKOLAH </a:t>
            </a:r>
            <a:r>
              <a:rPr lang="en-US" sz="2400" dirty="0" err="1" smtClean="0"/>
              <a:t>Jangan</a:t>
            </a:r>
            <a:r>
              <a:rPr lang="en-US" sz="2400" dirty="0" smtClean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 smtClean="0"/>
              <a:t>mengawasi</a:t>
            </a:r>
            <a:r>
              <a:rPr lang="en-US" sz="2400" dirty="0" smtClean="0"/>
              <a:t> </a:t>
            </a:r>
            <a:r>
              <a:rPr lang="en-US" sz="2400" dirty="0" err="1"/>
              <a:t>saja</a:t>
            </a:r>
            <a:r>
              <a:rPr lang="en-US" sz="2400" dirty="0"/>
              <a:t>, </a:t>
            </a:r>
            <a:r>
              <a:rPr lang="en-US" sz="2400" dirty="0" err="1" smtClean="0"/>
              <a:t>diubah</a:t>
            </a:r>
            <a:r>
              <a:rPr lang="en-US" sz="2400" dirty="0" smtClean="0"/>
              <a:t> </a:t>
            </a:r>
            <a:r>
              <a:rPr lang="en-US" sz="2400" dirty="0" err="1"/>
              <a:t>paradigmanya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mengawasi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 smtClean="0"/>
              <a:t>melayani</a:t>
            </a:r>
            <a:r>
              <a:rPr lang="en-US" sz="2400" dirty="0" smtClean="0"/>
              <a:t> 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 err="1" smtClean="0"/>
              <a:t>Kemampuan</a:t>
            </a:r>
            <a:r>
              <a:rPr lang="en-US" sz="2400" dirty="0" smtClean="0"/>
              <a:t> </a:t>
            </a:r>
            <a:r>
              <a:rPr lang="en-US" sz="2400" dirty="0" err="1" smtClean="0"/>
              <a:t>reflektif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710" y="2296559"/>
            <a:ext cx="4146718" cy="276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029" y="0"/>
            <a:ext cx="9905998" cy="1478570"/>
          </a:xfrm>
        </p:spPr>
        <p:txBody>
          <a:bodyPr/>
          <a:lstStyle/>
          <a:p>
            <a:r>
              <a:rPr lang="en-US" dirty="0" smtClean="0"/>
              <a:t>HARAPAN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3776" y="1293095"/>
            <a:ext cx="65105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i="1" dirty="0" smtClean="0"/>
              <a:t>INSTRUCTIONAL LEADER</a:t>
            </a:r>
            <a:r>
              <a:rPr lang="en-US" sz="2400" dirty="0" smtClean="0"/>
              <a:t> 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/>
              <a:t>menciptakan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 smtClean="0"/>
              <a:t>sekolah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EKOSISTEM PEMBELAJARAN yang </a:t>
            </a:r>
            <a:r>
              <a:rPr lang="en-US" sz="2400" dirty="0" err="1" smtClean="0"/>
              <a:t>dinamis</a:t>
            </a:r>
            <a:r>
              <a:rPr lang="en-US" sz="2400" dirty="0" smtClean="0"/>
              <a:t> 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 err="1" smtClean="0"/>
              <a:t>Sering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OBSERVASI </a:t>
            </a:r>
            <a:r>
              <a:rPr lang="en-US" sz="2400" dirty="0" err="1" smtClean="0"/>
              <a:t>kelas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1 jam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dirty="0" err="1" smtClean="0"/>
              <a:t>pembelajaran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REFLEKSI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pembelajaran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guru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kepala</a:t>
            </a:r>
            <a:r>
              <a:rPr lang="en-US" sz="2400" dirty="0" smtClean="0"/>
              <a:t> </a:t>
            </a:r>
            <a:r>
              <a:rPr lang="en-US" sz="2400" dirty="0" err="1" smtClean="0"/>
              <a:t>sekolah</a:t>
            </a:r>
            <a:r>
              <a:rPr lang="en-US" sz="2400" dirty="0" smtClean="0"/>
              <a:t>.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i="1" dirty="0"/>
              <a:t>“Peers reviews through collaboration feed back”</a:t>
            </a:r>
            <a:r>
              <a:rPr lang="en-US" sz="2400" dirty="0"/>
              <a:t>, </a:t>
            </a:r>
            <a:r>
              <a:rPr lang="en-US" sz="2400" dirty="0" err="1"/>
              <a:t>belajar</a:t>
            </a:r>
            <a:r>
              <a:rPr lang="en-US" sz="2400" dirty="0"/>
              <a:t> </a:t>
            </a:r>
            <a:r>
              <a:rPr lang="en-US" sz="2400" dirty="0" err="1"/>
              <a:t>sesama</a:t>
            </a:r>
            <a:r>
              <a:rPr lang="en-US" sz="2400" dirty="0"/>
              <a:t> guru, </a:t>
            </a:r>
            <a:r>
              <a:rPr lang="en-US" sz="2400" dirty="0" err="1"/>
              <a:t>sesama</a:t>
            </a:r>
            <a:r>
              <a:rPr lang="en-US" sz="2400" dirty="0"/>
              <a:t> </a:t>
            </a:r>
            <a:r>
              <a:rPr lang="en-US" sz="2400" dirty="0" err="1"/>
              <a:t>kepala</a:t>
            </a:r>
            <a:r>
              <a:rPr lang="en-US" sz="2400" dirty="0"/>
              <a:t> </a:t>
            </a:r>
            <a:r>
              <a:rPr lang="en-US" sz="2400" dirty="0" err="1"/>
              <a:t>sekolah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sesama</a:t>
            </a:r>
            <a:r>
              <a:rPr lang="en-US" sz="2400" dirty="0"/>
              <a:t> </a:t>
            </a:r>
            <a:r>
              <a:rPr lang="en-US" sz="2400" dirty="0" err="1"/>
              <a:t>pengawas</a:t>
            </a:r>
            <a:r>
              <a:rPr lang="en-US" sz="2400" dirty="0"/>
              <a:t> </a:t>
            </a:r>
            <a:r>
              <a:rPr lang="en-US" sz="2400" dirty="0" err="1"/>
              <a:t>sekolah</a:t>
            </a:r>
            <a:r>
              <a:rPr lang="en-US" sz="2400" dirty="0"/>
              <a:t> (REFLEKSI</a:t>
            </a:r>
            <a:r>
              <a:rPr lang="en-US" sz="2400" dirty="0" smtClean="0"/>
              <a:t>)</a:t>
            </a:r>
            <a:endParaRPr lang="en-US" sz="2400" dirty="0"/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 err="1" smtClean="0"/>
              <a:t>Memberikan</a:t>
            </a:r>
            <a:r>
              <a:rPr lang="en-US" sz="2400" dirty="0" smtClean="0"/>
              <a:t> input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smtClean="0"/>
              <a:t>guru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kepala</a:t>
            </a:r>
            <a:r>
              <a:rPr lang="en-US" sz="2400" dirty="0" smtClean="0"/>
              <a:t> </a:t>
            </a:r>
            <a:r>
              <a:rPr lang="en-US" sz="2400" dirty="0" err="1" smtClean="0"/>
              <a:t>sekolah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refleksi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membangun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perbaikan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pembelajaran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900" y="2409579"/>
            <a:ext cx="4584700" cy="257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5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029" y="0"/>
            <a:ext cx="9905998" cy="1478570"/>
          </a:xfrm>
        </p:spPr>
        <p:txBody>
          <a:bodyPr/>
          <a:lstStyle/>
          <a:p>
            <a:r>
              <a:rPr lang="en-US" dirty="0" smtClean="0"/>
              <a:t>HARAPAN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0390" y="1301860"/>
            <a:ext cx="67056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/>
              <a:t>PENGAWAS SEKOLAH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terus</a:t>
            </a:r>
            <a:r>
              <a:rPr lang="en-US" sz="2400" dirty="0" smtClean="0"/>
              <a:t> </a:t>
            </a:r>
            <a:r>
              <a:rPr lang="en-US" sz="2400" dirty="0" err="1" smtClean="0"/>
              <a:t>belajar</a:t>
            </a:r>
            <a:r>
              <a:rPr lang="en-US" sz="2400" dirty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meningkatkan</a:t>
            </a:r>
            <a:r>
              <a:rPr lang="en-US" sz="2400" dirty="0" smtClean="0"/>
              <a:t> </a:t>
            </a:r>
            <a:r>
              <a:rPr lang="en-US" sz="2400" dirty="0" err="1"/>
              <a:t>kapasitas</a:t>
            </a:r>
            <a:r>
              <a:rPr lang="en-US" sz="2400" dirty="0"/>
              <a:t> </a:t>
            </a:r>
            <a:r>
              <a:rPr lang="en-US" sz="2400" dirty="0" err="1" smtClean="0"/>
              <a:t>kompetensinya</a:t>
            </a:r>
            <a:r>
              <a:rPr lang="en-US" sz="2400" dirty="0" smtClean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smtClean="0"/>
              <a:t>“</a:t>
            </a:r>
            <a:r>
              <a:rPr lang="en-US" sz="2400" i="1" dirty="0" smtClean="0"/>
              <a:t>LIFE LONG LEARNING</a:t>
            </a:r>
            <a:r>
              <a:rPr lang="en-US" sz="2400" dirty="0" smtClean="0"/>
              <a:t>” </a:t>
            </a:r>
            <a:endParaRPr lang="en-US" sz="2400" dirty="0"/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/>
              <a:t>“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observasi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tercepat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kompetensi</a:t>
            </a:r>
            <a:r>
              <a:rPr lang="en-US" sz="2400" dirty="0"/>
              <a:t> </a:t>
            </a:r>
            <a:r>
              <a:rPr lang="en-US" sz="2400" dirty="0" err="1"/>
              <a:t>pedagogi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kompetensi</a:t>
            </a:r>
            <a:r>
              <a:rPr lang="en-US" sz="2400" dirty="0"/>
              <a:t> </a:t>
            </a:r>
            <a:r>
              <a:rPr lang="en-US" sz="2400" dirty="0" err="1"/>
              <a:t>kepemimpinan</a:t>
            </a:r>
            <a:r>
              <a:rPr lang="en-US" sz="2400" dirty="0"/>
              <a:t>”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/>
              <a:t>PENGAWAS SEKOLAH </a:t>
            </a:r>
            <a:r>
              <a:rPr lang="en-US" sz="2400" dirty="0" err="1" smtClean="0"/>
              <a:t>berkolaborasi</a:t>
            </a:r>
            <a:r>
              <a:rPr lang="en-US" sz="2400" dirty="0" smtClean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tim</a:t>
            </a:r>
            <a:r>
              <a:rPr lang="en-US" sz="2400" dirty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guru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/>
              <a:t>kepala</a:t>
            </a:r>
            <a:r>
              <a:rPr lang="en-US" sz="2400" dirty="0"/>
              <a:t> </a:t>
            </a:r>
            <a:r>
              <a:rPr lang="en-US" sz="2400" dirty="0" err="1" smtClean="0"/>
              <a:t>sekolah</a:t>
            </a:r>
            <a:endParaRPr lang="en-US" sz="2400" dirty="0" smtClean="0"/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 err="1"/>
              <a:t>Sesuatu</a:t>
            </a:r>
            <a:r>
              <a:rPr lang="en-US" sz="2400" dirty="0"/>
              <a:t> yang </a:t>
            </a:r>
            <a:r>
              <a:rPr lang="en-US" sz="2400" dirty="0" err="1"/>
              <a:t>berdampak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siswa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di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“di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kelas</a:t>
            </a:r>
            <a:r>
              <a:rPr lang="en-US" sz="2400" dirty="0"/>
              <a:t>”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432" y="2051050"/>
            <a:ext cx="4146718" cy="276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CBC7FB1-98A3-4C97-BE0C-2EA3182D9480}">
  <we:reference id="wa104379279" version="2.1.0.0" store="en-US" storeType="OMEX"/>
  <we:alternateReferences>
    <we:reference id="wa104379279" version="2.1.0.0" store="WA10437927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3317</TotalTime>
  <Words>1725</Words>
  <Application>Microsoft Macintosh PowerPoint</Application>
  <PresentationFormat>Widescreen</PresentationFormat>
  <Paragraphs>234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Calibri Light</vt:lpstr>
      <vt:lpstr>Corbel</vt:lpstr>
      <vt:lpstr>Symbol</vt:lpstr>
      <vt:lpstr>Times</vt:lpstr>
      <vt:lpstr>Times New Roman</vt:lpstr>
      <vt:lpstr>Wingdings</vt:lpstr>
      <vt:lpstr>Arial</vt:lpstr>
      <vt:lpstr>Office Theme</vt:lpstr>
      <vt:lpstr>PENGAWAS SEKOLAH PENGGERAK  Harapan dan Tantangan</vt:lpstr>
      <vt:lpstr>PowerPoint Presentation</vt:lpstr>
      <vt:lpstr>PowerPoint Presentation</vt:lpstr>
      <vt:lpstr>SDM Indonesia Masa Depan</vt:lpstr>
      <vt:lpstr>PowerPoint Presentation</vt:lpstr>
      <vt:lpstr>PERUBAHAN ?</vt:lpstr>
      <vt:lpstr>PowerPoint Presentation</vt:lpstr>
      <vt:lpstr>HARAPAN</vt:lpstr>
      <vt:lpstr>HARAPAN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MERDEKA BELAJAR</vt:lpstr>
      <vt:lpstr>TERIMA KASIH</vt:lpstr>
    </vt:vector>
  </TitlesOfParts>
  <Company>Hewlett-Packard Company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yun3adi</dc:creator>
  <cp:lastModifiedBy>Microsoft Office User</cp:lastModifiedBy>
  <cp:revision>276</cp:revision>
  <cp:lastPrinted>2017-10-10T05:44:05Z</cp:lastPrinted>
  <dcterms:created xsi:type="dcterms:W3CDTF">2017-08-26T08:20:07Z</dcterms:created>
  <dcterms:modified xsi:type="dcterms:W3CDTF">2020-02-11T03:28:43Z</dcterms:modified>
</cp:coreProperties>
</file>